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8"/>
  </p:notesMasterIdLst>
  <p:sldIdLst>
    <p:sldId id="256" r:id="rId2"/>
    <p:sldId id="257" r:id="rId3"/>
    <p:sldId id="258" r:id="rId4"/>
    <p:sldId id="259" r:id="rId5"/>
    <p:sldId id="352" r:id="rId6"/>
    <p:sldId id="339" r:id="rId7"/>
    <p:sldId id="273" r:id="rId8"/>
    <p:sldId id="271" r:id="rId9"/>
    <p:sldId id="354" r:id="rId10"/>
    <p:sldId id="353" r:id="rId11"/>
    <p:sldId id="340" r:id="rId12"/>
    <p:sldId id="270" r:id="rId13"/>
    <p:sldId id="272" r:id="rId14"/>
    <p:sldId id="276" r:id="rId15"/>
    <p:sldId id="335" r:id="rId16"/>
    <p:sldId id="279" r:id="rId17"/>
    <p:sldId id="282" r:id="rId18"/>
    <p:sldId id="284" r:id="rId19"/>
    <p:sldId id="281" r:id="rId20"/>
    <p:sldId id="319" r:id="rId21"/>
    <p:sldId id="321" r:id="rId22"/>
    <p:sldId id="320" r:id="rId23"/>
    <p:sldId id="328" r:id="rId24"/>
    <p:sldId id="323" r:id="rId25"/>
    <p:sldId id="322" r:id="rId26"/>
    <p:sldId id="305" r:id="rId27"/>
    <p:sldId id="338" r:id="rId28"/>
    <p:sldId id="337" r:id="rId29"/>
    <p:sldId id="306" r:id="rId30"/>
    <p:sldId id="308" r:id="rId31"/>
    <p:sldId id="307" r:id="rId32"/>
    <p:sldId id="309" r:id="rId33"/>
    <p:sldId id="310" r:id="rId34"/>
    <p:sldId id="311" r:id="rId35"/>
    <p:sldId id="312" r:id="rId36"/>
    <p:sldId id="313" r:id="rId37"/>
    <p:sldId id="315" r:id="rId38"/>
    <p:sldId id="316" r:id="rId39"/>
    <p:sldId id="317" r:id="rId40"/>
    <p:sldId id="325" r:id="rId41"/>
    <p:sldId id="355" r:id="rId42"/>
    <p:sldId id="344" r:id="rId43"/>
    <p:sldId id="345" r:id="rId44"/>
    <p:sldId id="346" r:id="rId45"/>
    <p:sldId id="326" r:id="rId46"/>
    <p:sldId id="330" r:id="rId47"/>
    <p:sldId id="331" r:id="rId48"/>
    <p:sldId id="333" r:id="rId49"/>
    <p:sldId id="332" r:id="rId50"/>
    <p:sldId id="327" r:id="rId51"/>
    <p:sldId id="334" r:id="rId52"/>
    <p:sldId id="356" r:id="rId53"/>
    <p:sldId id="357" r:id="rId54"/>
    <p:sldId id="348" r:id="rId55"/>
    <p:sldId id="358" r:id="rId56"/>
    <p:sldId id="34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8"/>
  </p:normalViewPr>
  <p:slideViewPr>
    <p:cSldViewPr>
      <p:cViewPr varScale="1">
        <p:scale>
          <a:sx n="88" d="100"/>
          <a:sy n="88" d="100"/>
        </p:scale>
        <p:origin x="1784" y="184"/>
      </p:cViewPr>
      <p:guideLst>
        <p:guide orient="horz" pos="2160"/>
        <p:guide pos="2880"/>
      </p:guideLst>
    </p:cSldViewPr>
  </p:slideViewPr>
  <p:notesTextViewPr>
    <p:cViewPr>
      <p:scale>
        <a:sx n="1" d="1"/>
        <a:sy n="1" d="1"/>
      </p:scale>
      <p:origin x="0" y="0"/>
    </p:cViewPr>
  </p:notesTextViewPr>
  <p:sorterViewPr>
    <p:cViewPr>
      <p:scale>
        <a:sx n="100" d="100"/>
        <a:sy n="100" d="100"/>
      </p:scale>
      <p:origin x="0" y="12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29A07-E492-405E-94EF-74B7D27C1252}" type="datetimeFigureOut">
              <a:rPr lang="en-US" smtClean="0"/>
              <a:t>1/29/16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F05D3-A790-4FE2-A3EF-D679DB4DBFF9}" type="slidenum">
              <a:rPr lang="en-US" smtClean="0"/>
              <a:t>‹#›</a:t>
            </a:fld>
            <a:endParaRPr lang="en-US"/>
          </a:p>
        </p:txBody>
      </p:sp>
    </p:spTree>
    <p:extLst>
      <p:ext uri="{BB962C8B-B14F-4D97-AF65-F5344CB8AC3E}">
        <p14:creationId xmlns:p14="http://schemas.microsoft.com/office/powerpoint/2010/main" val="127777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D07F838-B12F-40DA-AD5F-3E16DE26FF76}" type="slidenum">
              <a:rPr lang="en-US" altLang="en-US" smtClean="0"/>
              <a:pPr eaLnBrk="1" fontAlgn="base" hangingPunct="1">
                <a:spcBef>
                  <a:spcPct val="0"/>
                </a:spcBef>
                <a:spcAft>
                  <a:spcPct val="0"/>
                </a:spcAft>
              </a:pPr>
              <a:t>5</a:t>
            </a:fld>
            <a:endParaRPr lang="en-US" alt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3835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E9754AC-99D0-4272-A0FD-4F8F74ED7235}" type="slidenum">
              <a:rPr lang="en-US" altLang="en-US" sz="1200"/>
              <a:pPr/>
              <a:t>33</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sz="1400" b="1" dirty="0" smtClean="0"/>
              <a:t>Localization of cocaine "binding sites"</a:t>
            </a:r>
          </a:p>
          <a:p>
            <a:r>
              <a:rPr lang="en-US" altLang="en-US" sz="1400" dirty="0" smtClean="0"/>
              <a:t>When a person smokes or snorts cocaine, it travels quickly to the brain. Although it reaches all areas of the brain, it concentrates in some specific areas. These are highlighted with the turquoise sprinkles; the VTA, the nucleus </a:t>
            </a:r>
            <a:r>
              <a:rPr lang="en-US" altLang="en-US" sz="1400" dirty="0" err="1" smtClean="0"/>
              <a:t>accumbens</a:t>
            </a:r>
            <a:r>
              <a:rPr lang="en-US" altLang="en-US" sz="1400" dirty="0" smtClean="0"/>
              <a:t> and the caudate nucleus (lighter turquoise since the caudate is inside the hemisphere). Point out that cocaine concentrates especially in the reward areas that you have just discussed. Cocaine accumulation in other areas such as the caudate nucleus can explain other effects such as increased stereotypic behaviors (pacing, nail-biting, scratching, etc..)</a:t>
            </a:r>
          </a:p>
        </p:txBody>
      </p:sp>
    </p:spTree>
    <p:extLst>
      <p:ext uri="{BB962C8B-B14F-4D97-AF65-F5344CB8AC3E}">
        <p14:creationId xmlns:p14="http://schemas.microsoft.com/office/powerpoint/2010/main" val="282098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1681F442-2156-458F-BB15-D867114A1663}" type="slidenum">
              <a:rPr lang="en-US" altLang="en-US" sz="1200"/>
              <a:pPr/>
              <a:t>34</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sz="1400" b="1" dirty="0" smtClean="0"/>
              <a:t>Positron emission tomography (PET) scan of a person on cocaine</a:t>
            </a:r>
            <a:endParaRPr lang="en-US" altLang="en-US" sz="1400" dirty="0" smtClean="0"/>
          </a:p>
          <a:p>
            <a:r>
              <a:rPr lang="en-US" altLang="en-US" sz="1400" dirty="0" smtClean="0"/>
              <a:t>Cocaine has other actions in the brain in addition to activating reward. Scientists have the ability to see how cocaine actually affects brain function in people. The PET scan allows one to see how the brain uses glucose; glucose provides energy to each neuron so it can perform work. The scans show where the cocaine interferes with the brain's use of glucose - or its metabolic activity. The left scan is taken from a normal, awake person. The red color shows the highest level of glucose utilization (yellow represents less utilization and blue shows the least). The right scan is taken from a cocaine abuser on cocaine. It shows that the brain cannot use glucose nearly as effectively - show the loss of red compared to the left scan. There are many areas of the brain that have reduced metabolic activity. The continued reduction in the neurons' ability to use glucose (energy) results in disruption of many brain functions.</a:t>
            </a:r>
          </a:p>
        </p:txBody>
      </p:sp>
    </p:spTree>
    <p:extLst>
      <p:ext uri="{BB962C8B-B14F-4D97-AF65-F5344CB8AC3E}">
        <p14:creationId xmlns:p14="http://schemas.microsoft.com/office/powerpoint/2010/main" val="331971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57A8632-E7C7-4A6F-8680-6EE12A413A40}" type="slidenum">
              <a:rPr lang="en-US" altLang="en-US" sz="1200"/>
              <a:pPr/>
              <a:t>35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altLang="en-US" sz="1400" b="1" dirty="0" smtClean="0"/>
              <a:t>Localization of opiate binding sites</a:t>
            </a:r>
          </a:p>
          <a:p>
            <a:r>
              <a:rPr lang="en-US" altLang="en-US" sz="1400" dirty="0" smtClean="0"/>
              <a:t>When a person injects heroin or morphine, it too, travels quickly to the brain. Point to the areas where opiates concentrate. The VTA, nucleus </a:t>
            </a:r>
            <a:r>
              <a:rPr lang="en-US" altLang="en-US" sz="1400" dirty="0" err="1" smtClean="0"/>
              <a:t>accumbens</a:t>
            </a:r>
            <a:r>
              <a:rPr lang="en-US" altLang="en-US" sz="1400" dirty="0" smtClean="0"/>
              <a:t>, caudate nucleus and thalamus are highlighted. The opiates bind to opiate receptors that are concentrated in areas within the reward system. Indicate that the action of opiates in the thalamus contributes to their ability to produce analgesia.</a:t>
            </a:r>
          </a:p>
        </p:txBody>
      </p:sp>
    </p:spTree>
    <p:extLst>
      <p:ext uri="{BB962C8B-B14F-4D97-AF65-F5344CB8AC3E}">
        <p14:creationId xmlns:p14="http://schemas.microsoft.com/office/powerpoint/2010/main" val="155171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37E5B30-4AB9-4A44-A37E-444B417158BC}" type="slidenum">
              <a:rPr lang="en-US" altLang="en-US" sz="1200"/>
              <a:pPr/>
              <a:t>36</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altLang="en-US" sz="1400" b="1" dirty="0" smtClean="0"/>
              <a:t>Opiates binding to opiate receptors in the nucleus </a:t>
            </a:r>
            <a:r>
              <a:rPr lang="en-US" altLang="en-US" sz="1400" b="1" dirty="0" err="1" smtClean="0"/>
              <a:t>accumbens</a:t>
            </a:r>
            <a:r>
              <a:rPr lang="en-US" altLang="en-US" sz="1400" b="1" dirty="0" smtClean="0"/>
              <a:t>: increased dopamine release</a:t>
            </a:r>
            <a:endParaRPr lang="en-US" altLang="en-US" sz="1400" dirty="0" smtClean="0"/>
          </a:p>
          <a:p>
            <a:r>
              <a:rPr lang="en-US" altLang="en-US" sz="1400" dirty="0" smtClean="0"/>
              <a:t>Show how opiates </a:t>
            </a:r>
            <a:r>
              <a:rPr lang="en-US" altLang="en-US" sz="1400" dirty="0" err="1" smtClean="0"/>
              <a:t>activiate</a:t>
            </a:r>
            <a:r>
              <a:rPr lang="en-US" altLang="en-US" sz="1400" dirty="0" smtClean="0"/>
              <a:t> the reward system using the nucleus </a:t>
            </a:r>
            <a:r>
              <a:rPr lang="en-US" altLang="en-US" sz="1400" dirty="0" err="1" smtClean="0"/>
              <a:t>accumbens</a:t>
            </a:r>
            <a:r>
              <a:rPr lang="en-US" altLang="en-US" sz="1400" dirty="0" smtClean="0"/>
              <a:t> as an example. Explain that the action is a little more complicated than cocaine's because more than two neurons are involved. Point out that 3 neurons participate in opiate action; the dopamine terminal, another terminal (on the right) containing a different neurotransmitter (probably GABA for those that would like to know), and the post-synaptic cell containing dopamine receptors. Show that opiates bind to opiate receptors (green) on the neighboring terminal and this sends a signal to the dopamine terminal to release more dopamine. [In case an inquisitive student asks how - one theory is that opiate receptor activation decreases GABA release, which normally inhibits dopamine release - so dopamine release is increased.]</a:t>
            </a:r>
          </a:p>
        </p:txBody>
      </p:sp>
    </p:spTree>
    <p:extLst>
      <p:ext uri="{BB962C8B-B14F-4D97-AF65-F5344CB8AC3E}">
        <p14:creationId xmlns:p14="http://schemas.microsoft.com/office/powerpoint/2010/main" val="181059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7DE493E0-4ED9-4215-BCB1-51433F23584C}" type="slidenum">
              <a:rPr lang="en-US" altLang="en-US" sz="1200"/>
              <a:pPr/>
              <a:t>37</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altLang="en-US" sz="1400" b="1" smtClean="0"/>
              <a:t>Localization </a:t>
            </a:r>
            <a:r>
              <a:rPr lang="en-US" altLang="en-US" sz="1400" b="1" dirty="0" smtClean="0"/>
              <a:t>of THC binding sites</a:t>
            </a:r>
          </a:p>
          <a:p>
            <a:r>
              <a:rPr lang="en-US" altLang="en-US" sz="1400" dirty="0" smtClean="0"/>
              <a:t>When a person smokes marijuana, the active ingredient, cannabinoids or THC, travels quickly to the brain. Point to the areas where THC (magenta) concentrates. The VTA, nucleus </a:t>
            </a:r>
            <a:r>
              <a:rPr lang="en-US" altLang="en-US" sz="1400" dirty="0" err="1" smtClean="0"/>
              <a:t>accumbens</a:t>
            </a:r>
            <a:r>
              <a:rPr lang="en-US" altLang="en-US" sz="1400" dirty="0" smtClean="0"/>
              <a:t>, caudate nucleus, hippocampus, and cerebellum are highlighted. THC binds to THC receptors that are concentrated in areas within the reward system as well as these other areas. Indicate that the action of THC in the hippocampus explains its ability to interfere with memory and actions in the cerebellum are responsible for its ability to cause incoordination and loss of balance.</a:t>
            </a:r>
          </a:p>
        </p:txBody>
      </p:sp>
    </p:spTree>
    <p:extLst>
      <p:ext uri="{BB962C8B-B14F-4D97-AF65-F5344CB8AC3E}">
        <p14:creationId xmlns:p14="http://schemas.microsoft.com/office/powerpoint/2010/main" val="232074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43CF9E2A-3C33-4DCD-8B4D-B00D34B6E7FE}" type="slidenum">
              <a:rPr lang="en-US" altLang="en-US" sz="1200"/>
              <a:pPr/>
              <a:t>38</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altLang="en-US" sz="1400" b="1" dirty="0" smtClean="0"/>
              <a:t>THC binding to THC receptors in the nucleus </a:t>
            </a:r>
            <a:r>
              <a:rPr lang="en-US" altLang="en-US" sz="1400" b="1" dirty="0" err="1" smtClean="0"/>
              <a:t>accumbens</a:t>
            </a:r>
            <a:r>
              <a:rPr lang="en-US" altLang="en-US" sz="1400" b="1" dirty="0" smtClean="0"/>
              <a:t>: increased dopamine release</a:t>
            </a:r>
          </a:p>
          <a:p>
            <a:r>
              <a:rPr lang="en-US" altLang="en-US" sz="1400" dirty="0" smtClean="0"/>
              <a:t>[Note to scientists - the interaction of THC with the reward system is not fully understood at this point. The following discussion is based on recent data, but additional theories may emerge as we obtain more data.] State that scientists know the least about THC. Over the last few years, there has been intense study to discover where and how THC works. One theory is that it acts in a similar way to opiates. Again use the nucleus </a:t>
            </a:r>
            <a:r>
              <a:rPr lang="en-US" altLang="en-US" sz="1400" dirty="0" err="1" smtClean="0"/>
              <a:t>accumbens</a:t>
            </a:r>
            <a:r>
              <a:rPr lang="en-US" altLang="en-US" sz="1400" dirty="0" smtClean="0"/>
              <a:t> as an example. The same 3 neurons are probably involved; the dopamine terminal, another terminal (on the right) containing a different neurotransmitter (probably GABA), and the post-synaptic cell containing dopamine receptors. Ask the students if they can tell you how THC might work. THC binds to THC receptors (magenta) on the neighboring terminal and this sends a signal to the dopamine terminal to release more dopamine. [Again, it is probably a presynaptic receptor on GABA interneurons that controls dopamine release.]</a:t>
            </a:r>
          </a:p>
        </p:txBody>
      </p:sp>
    </p:spTree>
    <p:extLst>
      <p:ext uri="{BB962C8B-B14F-4D97-AF65-F5344CB8AC3E}">
        <p14:creationId xmlns:p14="http://schemas.microsoft.com/office/powerpoint/2010/main" val="197847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9E85290-BB20-48CC-85DF-96A0B4A040E7}" type="slidenum">
              <a:rPr lang="en-US" altLang="en-US" sz="1200"/>
              <a:pPr/>
              <a:t>39</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sz="1400" b="1" dirty="0" smtClean="0"/>
              <a:t>Overall summary; these drugs of abuse all activate the reward system via increasing dopamine neurotransmission</a:t>
            </a:r>
          </a:p>
          <a:p>
            <a:r>
              <a:rPr lang="en-US" altLang="en-US" sz="1400" dirty="0" smtClean="0"/>
              <a:t>In this last slide, the binding of all 3 drugs is shown in one of the reward areas, the nucleus </a:t>
            </a:r>
            <a:r>
              <a:rPr lang="en-US" altLang="en-US" sz="1400" dirty="0" err="1" smtClean="0"/>
              <a:t>accumbens</a:t>
            </a:r>
            <a:r>
              <a:rPr lang="en-US" altLang="en-US" sz="1400" dirty="0" smtClean="0"/>
              <a:t>. Summarize that each drug increases the activity of the reward pathway by increasing dopamine transmission. This happens even though the drugs act by different mechanisms. Because of the way our brains are designed, and because these drugs activate a particular brain pathway for reward, they have the ability to be abused.</a:t>
            </a:r>
          </a:p>
          <a:p>
            <a:r>
              <a:rPr lang="en-US" altLang="en-US" sz="1400" dirty="0" smtClean="0"/>
              <a:t>Start a discussion; ask the students if they can think of any other drugs that are abused that probably activate the reward system in the same way. Answer: alcohol, nicotine, and amphetamine are good examples.</a:t>
            </a:r>
          </a:p>
        </p:txBody>
      </p:sp>
    </p:spTree>
    <p:extLst>
      <p:ext uri="{BB962C8B-B14F-4D97-AF65-F5344CB8AC3E}">
        <p14:creationId xmlns:p14="http://schemas.microsoft.com/office/powerpoint/2010/main" val="416328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9E85290-BB20-48CC-85DF-96A0B4A040E7}" type="slidenum">
              <a:rPr lang="en-US" altLang="en-US" sz="1200"/>
              <a:pPr/>
              <a:t>51</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sz="1400" b="1" dirty="0" smtClean="0"/>
              <a:t>Overall summary; these drugs of abuse all activate the reward system via increasing dopamine neurotransmission</a:t>
            </a:r>
          </a:p>
          <a:p>
            <a:r>
              <a:rPr lang="en-US" altLang="en-US" sz="1400" dirty="0" smtClean="0"/>
              <a:t>In this last slide, the binding of all 3 drugs is shown in one of the reward areas, the nucleus </a:t>
            </a:r>
            <a:r>
              <a:rPr lang="en-US" altLang="en-US" sz="1400" dirty="0" err="1" smtClean="0"/>
              <a:t>accumbens</a:t>
            </a:r>
            <a:r>
              <a:rPr lang="en-US" altLang="en-US" sz="1400" dirty="0" smtClean="0"/>
              <a:t>. Summarize that each drug increases the activity of the reward pathway by increasing dopamine transmission. This happens even though the drugs act by different mechanisms. Because of the way our brains are designed, and because these drugs activate a particular brain pathway for reward, they have the ability to be abused.</a:t>
            </a:r>
          </a:p>
          <a:p>
            <a:r>
              <a:rPr lang="en-US" altLang="en-US" sz="1400" dirty="0" smtClean="0"/>
              <a:t>Start a discussion; ask the students if they can think of any other drugs that are abused that probably activate the reward system in the same way. Answer: alcohol, nicotine, and amphetamine are good examples.</a:t>
            </a:r>
          </a:p>
        </p:txBody>
      </p:sp>
    </p:spTree>
    <p:extLst>
      <p:ext uri="{BB962C8B-B14F-4D97-AF65-F5344CB8AC3E}">
        <p14:creationId xmlns:p14="http://schemas.microsoft.com/office/powerpoint/2010/main" val="266362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512EAD2-9058-4553-89AD-15126D744BBF}" type="slidenum">
              <a:rPr lang="en-US" altLang="en-US" smtClean="0"/>
              <a:pPr eaLnBrk="1" fontAlgn="base" hangingPunct="1">
                <a:spcBef>
                  <a:spcPct val="0"/>
                </a:spcBef>
                <a:spcAft>
                  <a:spcPct val="0"/>
                </a:spcAft>
              </a:pPr>
              <a:t>13</a:t>
            </a:fld>
            <a:endParaRPr lang="en-US" alt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3557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85F6CC8D-890B-4BB8-A812-633A77509DD2}" type="slidenum">
              <a:rPr lang="en-US" altLang="en-US" sz="1200"/>
              <a:pPr/>
              <a:t>25</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en-US" altLang="en-US" sz="1400" b="1" dirty="0" smtClean="0"/>
              <a:t>Introduction</a:t>
            </a:r>
            <a:endParaRPr lang="en-US" altLang="en-US" sz="1400" dirty="0" smtClean="0"/>
          </a:p>
          <a:p>
            <a:r>
              <a:rPr lang="en-US" altLang="en-US" sz="1400" dirty="0" smtClean="0"/>
              <a:t>Introduce the topic of your talk. Indicate that you will explain how the brain basically works and how drugs such as cocaine, opiates and marijuana interact with the brain's normal activities. Tell students that you will introduce the concept of "reward" which is the property that is characteristic of many addictive drugs. Describe the brain as a functional unit; it is made up of billions of nerve cells (neurons) that communicate with each other using electrical and chemical signals.</a:t>
            </a:r>
          </a:p>
        </p:txBody>
      </p:sp>
    </p:spTree>
    <p:extLst>
      <p:ext uri="{BB962C8B-B14F-4D97-AF65-F5344CB8AC3E}">
        <p14:creationId xmlns:p14="http://schemas.microsoft.com/office/powerpoint/2010/main" val="419635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BAEBBBEA-E2C6-4266-A921-9F414A5B1AF8}" type="slidenum">
              <a:rPr lang="en-US" altLang="en-US" sz="1200"/>
              <a:pPr/>
              <a:t>26</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altLang="en-US" sz="1400" b="1" dirty="0" smtClean="0"/>
              <a:t>Brain regions and neuronal pathways</a:t>
            </a:r>
            <a:endParaRPr lang="en-US" altLang="en-US" sz="1400" dirty="0" smtClean="0"/>
          </a:p>
          <a:p>
            <a:r>
              <a:rPr lang="en-US" altLang="en-US" sz="1400" dirty="0" smtClean="0"/>
              <a:t>Certain parts of the brain govern specific functions. Point to sensory, motor, association and visual cortex to highlight specific functions. Point to the cerebellum for coordination and to the hippocampus for memory. Indicate that nerve cells or neurons travel from one area to another via pathways to send and integrate information. Show, for example, the reward pathway. Start at the ventral tegmental area (VTA) (in magenta), follow the neuron to the nucleus </a:t>
            </a:r>
            <a:r>
              <a:rPr lang="en-US" altLang="en-US" sz="1400" dirty="0" err="1" smtClean="0"/>
              <a:t>accumbens</a:t>
            </a:r>
            <a:r>
              <a:rPr lang="en-US" altLang="en-US" sz="1400" dirty="0" smtClean="0"/>
              <a:t>, and then on to prefrontal cortex. Explain that this pathway gets activated when a person receives positive reinforcement for certain behaviors ("reward"). Indicate that you will explain how this happens when a person takes an addictive drug.</a:t>
            </a:r>
          </a:p>
        </p:txBody>
      </p:sp>
    </p:spTree>
    <p:extLst>
      <p:ext uri="{BB962C8B-B14F-4D97-AF65-F5344CB8AC3E}">
        <p14:creationId xmlns:p14="http://schemas.microsoft.com/office/powerpoint/2010/main" val="428496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D14B3478-0A49-41BA-B543-C40C754237AC}" type="slidenum">
              <a:rPr lang="en-US" altLang="en-US" sz="1200"/>
              <a:pPr/>
              <a:t>27</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US" altLang="en-US" sz="1400" b="1" dirty="0" smtClean="0"/>
              <a:t>Summary of neuronal transmission</a:t>
            </a:r>
          </a:p>
          <a:p>
            <a:r>
              <a:rPr lang="en-US" altLang="en-US" sz="1400" dirty="0" smtClean="0"/>
              <a:t>Use the example with 2 neurons making contact to summarize neuronal transmission. Point to the cell on the top and indicate that electrical impulses flow in the direction toward the terminal. Remind the students what happens when impulses reach the terminal; neurotransmitters are released, they bind to their receptors, and new impulses are generated in the cell on the bottom. Explain that this is how information travels from neuron to neuron.</a:t>
            </a:r>
          </a:p>
        </p:txBody>
      </p:sp>
    </p:spTree>
    <p:extLst>
      <p:ext uri="{BB962C8B-B14F-4D97-AF65-F5344CB8AC3E}">
        <p14:creationId xmlns:p14="http://schemas.microsoft.com/office/powerpoint/2010/main" val="34350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351DBA8-659E-494D-8D10-D7883699A932}" type="slidenum">
              <a:rPr lang="en-US" altLang="en-US" sz="1200"/>
              <a:pPr/>
              <a:t>29</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altLang="en-US" sz="1400" b="1" dirty="0" smtClean="0"/>
              <a:t>The reward pathway</a:t>
            </a:r>
          </a:p>
          <a:p>
            <a:r>
              <a:rPr lang="en-US" altLang="en-US" sz="1400" dirty="0" smtClean="0"/>
              <a:t> Tell students that this is a view of the brain cut down the middle. An important part of the reward system is shown and the major structures are highlighted: the ventral tegmental area (VTA), the nucleus </a:t>
            </a:r>
            <a:r>
              <a:rPr lang="en-US" altLang="en-US" sz="1400" dirty="0" err="1" smtClean="0"/>
              <a:t>accumbens</a:t>
            </a:r>
            <a:r>
              <a:rPr lang="en-US" altLang="en-US" sz="1400" dirty="0" smtClean="0"/>
              <a:t> (</a:t>
            </a:r>
            <a:r>
              <a:rPr lang="en-US" altLang="en-US" sz="1400" dirty="0" err="1" smtClean="0"/>
              <a:t>nuc</a:t>
            </a:r>
            <a:r>
              <a:rPr lang="en-US" altLang="en-US" sz="1400" dirty="0" smtClean="0"/>
              <a:t>. acc.) and the prefrontal cortex. Also, the pathway connecting these structures is highlighted. The information travels from the VTA to the nucleus </a:t>
            </a:r>
            <a:r>
              <a:rPr lang="en-US" altLang="en-US" sz="1400" dirty="0" err="1" smtClean="0"/>
              <a:t>accumbens</a:t>
            </a:r>
            <a:r>
              <a:rPr lang="en-US" altLang="en-US" sz="1400" dirty="0" smtClean="0"/>
              <a:t> and then up to the prefrontal cortex. Reiterate that this pathway is activated by a rewarding stimulus. [Note to scientists - this is not the only pathway activated by reward, other structures are involved too, but only this part of the pathway is shown for simplicity.]</a:t>
            </a:r>
          </a:p>
        </p:txBody>
      </p:sp>
    </p:spTree>
    <p:extLst>
      <p:ext uri="{BB962C8B-B14F-4D97-AF65-F5344CB8AC3E}">
        <p14:creationId xmlns:p14="http://schemas.microsoft.com/office/powerpoint/2010/main" val="34631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FBF67F4-A8F4-4821-918E-B26645F394E6}" type="slidenum">
              <a:rPr lang="en-US" altLang="en-US" sz="1200"/>
              <a:pPr/>
              <a:t>30</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z="1400" b="1" dirty="0" smtClean="0"/>
              <a:t>The synapse and synaptic neurotransmission</a:t>
            </a:r>
          </a:p>
          <a:p>
            <a:r>
              <a:rPr lang="en-US" altLang="en-US" sz="1400" dirty="0" smtClean="0"/>
              <a:t>Describe the synapse and the process of chemical neurotransmission. Indicate how vesicles containing a neurotransmitter, such as dopamine (the stars), move toward the presynaptic membrane as an electrical impulse arrives at the terminal. Describe the process of dopamine release (show how the vesicles fuse with the presynaptic membrane). Once inside the synaptic cleft, the dopamine can bind to specific proteins called dopamine receptors (in blue) on the membrane of a neighboring neuron. Introduce the idea that occupation of receptors by neurotransmitters causes various actions in the cell; activation or inhibition of enzymes, entry or exit of certain ions. State that you will describe how this happens in a few moments.</a:t>
            </a:r>
          </a:p>
        </p:txBody>
      </p:sp>
    </p:spTree>
    <p:extLst>
      <p:ext uri="{BB962C8B-B14F-4D97-AF65-F5344CB8AC3E}">
        <p14:creationId xmlns:p14="http://schemas.microsoft.com/office/powerpoint/2010/main" val="330242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15ADA44-A100-40C4-B321-E52FD761887A}" type="slidenum">
              <a:rPr lang="en-US" altLang="en-US" sz="1200"/>
              <a:pPr/>
              <a:t>31</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381000" y="4343400"/>
            <a:ext cx="6096000" cy="4114800"/>
          </a:xfrm>
          <a:noFill/>
        </p:spPr>
        <p:txBody>
          <a:bodyPr/>
          <a:lstStyle/>
          <a:p>
            <a:r>
              <a:rPr lang="en-US" altLang="en-US" sz="1400" b="1" dirty="0" smtClean="0"/>
              <a:t>Reward: drug self-administration</a:t>
            </a:r>
            <a:endParaRPr lang="en-US" altLang="en-US" sz="1400" dirty="0" smtClean="0"/>
          </a:p>
          <a:p>
            <a:r>
              <a:rPr lang="en-US" altLang="en-US" sz="1400" dirty="0" smtClean="0"/>
              <a:t>Introduce the concept of positive reinforcement or reward. Explain that rats will press a bar to get an injection of cocaine or heroin (self-administration - shown on the left). The rat keeps pressing to get more cocaine or heroin because the drugs make the rat feel so good. This is called positive reinforcement, or reward. Natural rewards include food, water and sex - each is required to maintain survival of our species. Animals and people will continue to exhibit a behavior that is rewarding - and they will cease that behavior when the reward is no longer present. Explain that there is actually a part of the brain that is activated by natural rewards and by artificial rewards such as addictive drugs. This part of the brain is called the reward system. Neuroscientists have been able to pinpoint the exact parts of the brain involved, with the help of the rats. Point to the cartoon on the right and explain that rats will also self-administer addictive drugs directly into their brains -but only into a specific area of the reward system. If the injection needle is moved less than a millimeter away from this crucial area, the rat won't press the lever for more drug. So based on information from working with the rats, scientists have drawn a map of the brain, and located the structures and pathways that are activated when an addictive drug is taken voluntarily. Tell the students that you will show them this "map".</a:t>
            </a:r>
          </a:p>
        </p:txBody>
      </p:sp>
    </p:spTree>
    <p:extLst>
      <p:ext uri="{BB962C8B-B14F-4D97-AF65-F5344CB8AC3E}">
        <p14:creationId xmlns:p14="http://schemas.microsoft.com/office/powerpoint/2010/main" val="72665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40282C3B-C1A8-4D60-98C2-AB96C42F6D69}" type="slidenum">
              <a:rPr lang="en-US" altLang="en-US" sz="1200"/>
              <a:pPr/>
              <a:t>32</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altLang="en-US" sz="1400" b="1" dirty="0" smtClean="0"/>
              <a:t>Summary; opiate binding in nucleus </a:t>
            </a:r>
            <a:r>
              <a:rPr lang="en-US" altLang="en-US" sz="1400" b="1" dirty="0" err="1" smtClean="0"/>
              <a:t>accumbens</a:t>
            </a:r>
            <a:r>
              <a:rPr lang="en-US" altLang="en-US" sz="1400" b="1" dirty="0" smtClean="0"/>
              <a:t> and activation of the reward pathway</a:t>
            </a:r>
            <a:endParaRPr lang="en-US" altLang="en-US" sz="1400" dirty="0" smtClean="0"/>
          </a:p>
          <a:p>
            <a:r>
              <a:rPr lang="en-US" altLang="en-US" sz="1400" dirty="0" smtClean="0"/>
              <a:t>Show the "big picture". As a result of opiate actions in the nucleus </a:t>
            </a:r>
            <a:r>
              <a:rPr lang="en-US" altLang="en-US" sz="1400" dirty="0" err="1" smtClean="0"/>
              <a:t>accumbens</a:t>
            </a:r>
            <a:r>
              <a:rPr lang="en-US" altLang="en-US" sz="1400" dirty="0" smtClean="0"/>
              <a:t> (point to the sprinkles of opiates in the </a:t>
            </a:r>
            <a:r>
              <a:rPr lang="en-US" altLang="en-US" sz="1400" dirty="0" err="1" smtClean="0"/>
              <a:t>nuc</a:t>
            </a:r>
            <a:r>
              <a:rPr lang="en-US" altLang="en-US" sz="1400" dirty="0" smtClean="0"/>
              <a:t>. acc.), there are increased impulses leaving the nucleus </a:t>
            </a:r>
            <a:r>
              <a:rPr lang="en-US" altLang="en-US" sz="1400" dirty="0" err="1" smtClean="0"/>
              <a:t>accumbens</a:t>
            </a:r>
            <a:r>
              <a:rPr lang="en-US" altLang="en-US" sz="1400" dirty="0" smtClean="0"/>
              <a:t> to activate the reward system (point to the frontal cortex). As with cocaine, continued use of opiates makes the body rely on the presence of the drug to maintain rewarding feelings and other normal behaviors. The person is no longer able to feel the benefits of natural rewards (food, water, sex) and can't function normally without the drug present.</a:t>
            </a:r>
          </a:p>
        </p:txBody>
      </p:sp>
    </p:spTree>
    <p:extLst>
      <p:ext uri="{BB962C8B-B14F-4D97-AF65-F5344CB8AC3E}">
        <p14:creationId xmlns:p14="http://schemas.microsoft.com/office/powerpoint/2010/main" val="217828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286028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259425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9930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99930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3756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2372855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3777466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3111125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870700" cy="1600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D428783A-282F-4B5E-A059-8A87335E57EF}" type="datetimeFigureOut">
              <a:rPr lang="en-US" altLang="en-US"/>
              <a:pPr>
                <a:defRPr/>
              </a:pPr>
              <a:t>1/29/16</a:t>
            </a:fld>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3732B605-A40B-47D3-8E93-D6257B21F3EE}" type="slidenum">
              <a:rPr lang="en-US"/>
              <a:pPr>
                <a:defRPr/>
              </a:pPr>
              <a:t>‹#›</a:t>
            </a:fld>
            <a:endParaRPr lang="en-US"/>
          </a:p>
        </p:txBody>
      </p:sp>
    </p:spTree>
    <p:extLst>
      <p:ext uri="{BB962C8B-B14F-4D97-AF65-F5344CB8AC3E}">
        <p14:creationId xmlns:p14="http://schemas.microsoft.com/office/powerpoint/2010/main" val="2631168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349001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B9C38-FB8E-4E0F-945B-26B12CF142D5}"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398413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9B9C38-FB8E-4E0F-945B-26B12CF142D5}"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100821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9B9C38-FB8E-4E0F-945B-26B12CF142D5}" type="datetimeFigureOut">
              <a:rPr lang="en-US" smtClean="0"/>
              <a:t>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130378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9B9C38-FB8E-4E0F-945B-26B12CF142D5}" type="datetimeFigureOut">
              <a:rPr lang="en-US" smtClean="0"/>
              <a:t>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16344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B9C38-FB8E-4E0F-945B-26B12CF142D5}" type="datetimeFigureOut">
              <a:rPr lang="en-US" smtClean="0"/>
              <a:t>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415919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B9C38-FB8E-4E0F-945B-26B12CF142D5}"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114074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B9C38-FB8E-4E0F-945B-26B12CF142D5}"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B4CD7-B69B-47A4-B0AA-491CA89CB236}" type="slidenum">
              <a:rPr lang="en-US" smtClean="0"/>
              <a:t>‹#›</a:t>
            </a:fld>
            <a:endParaRPr lang="en-US"/>
          </a:p>
        </p:txBody>
      </p:sp>
    </p:spTree>
    <p:extLst>
      <p:ext uri="{BB962C8B-B14F-4D97-AF65-F5344CB8AC3E}">
        <p14:creationId xmlns:p14="http://schemas.microsoft.com/office/powerpoint/2010/main" val="3224899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9B9C38-FB8E-4E0F-945B-26B12CF142D5}" type="datetimeFigureOut">
              <a:rPr lang="en-US" smtClean="0"/>
              <a:t>1/29/16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AAB4CD7-B69B-47A4-B0AA-491CA89CB236}" type="slidenum">
              <a:rPr lang="en-US" smtClean="0"/>
              <a:t>‹#›</a:t>
            </a:fld>
            <a:endParaRPr lang="en-US"/>
          </a:p>
        </p:txBody>
      </p:sp>
    </p:spTree>
    <p:extLst>
      <p:ext uri="{BB962C8B-B14F-4D97-AF65-F5344CB8AC3E}">
        <p14:creationId xmlns:p14="http://schemas.microsoft.com/office/powerpoint/2010/main" val="3773555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emf"/><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rugabuse.gov/sites/default/files/redbook_0.pdf" TargetMode="External"/><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mailto:mbenoit@devereux.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wmf"/><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11298"/>
            <a:ext cx="8534400" cy="1646302"/>
          </a:xfrm>
        </p:spPr>
        <p:txBody>
          <a:bodyPr/>
          <a:lstStyle/>
          <a:p>
            <a:pPr algn="l"/>
            <a:r>
              <a:rPr lang="en-US" b="1" dirty="0" smtClean="0">
                <a:solidFill>
                  <a:schemeClr val="tx1"/>
                </a:solidFill>
              </a:rPr>
              <a:t>Addressing Teen Drug Use</a:t>
            </a:r>
            <a:endParaRPr lang="en-US" b="1" dirty="0">
              <a:solidFill>
                <a:schemeClr val="tx1"/>
              </a:solidFill>
            </a:endParaRPr>
          </a:p>
        </p:txBody>
      </p:sp>
      <p:sp>
        <p:nvSpPr>
          <p:cNvPr id="3" name="Subtitle 2"/>
          <p:cNvSpPr>
            <a:spLocks noGrp="1"/>
          </p:cNvSpPr>
          <p:nvPr>
            <p:ph type="subTitle" idx="1"/>
          </p:nvPr>
        </p:nvSpPr>
        <p:spPr>
          <a:xfrm>
            <a:off x="1143000" y="4495800"/>
            <a:ext cx="6400800" cy="1752600"/>
          </a:xfrm>
        </p:spPr>
        <p:txBody>
          <a:bodyPr>
            <a:noAutofit/>
          </a:bodyPr>
          <a:lstStyle/>
          <a:p>
            <a:pPr>
              <a:lnSpc>
                <a:spcPts val="1300"/>
              </a:lnSpc>
            </a:pPr>
            <a:r>
              <a:rPr lang="en-US" sz="2400" b="1" dirty="0" smtClean="0">
                <a:solidFill>
                  <a:schemeClr val="tx1"/>
                </a:solidFill>
              </a:rPr>
              <a:t>Marilyn B. Benoit, M.D</a:t>
            </a:r>
            <a:r>
              <a:rPr lang="en-US" sz="1800" b="1" dirty="0" smtClean="0">
                <a:solidFill>
                  <a:schemeClr val="tx1"/>
                </a:solidFill>
              </a:rPr>
              <a:t>.</a:t>
            </a:r>
          </a:p>
          <a:p>
            <a:pPr>
              <a:lnSpc>
                <a:spcPts val="1300"/>
              </a:lnSpc>
            </a:pPr>
            <a:r>
              <a:rPr lang="en-US" sz="1800" dirty="0" smtClean="0">
                <a:solidFill>
                  <a:schemeClr val="tx1"/>
                </a:solidFill>
              </a:rPr>
              <a:t>Chief Medical Officer</a:t>
            </a:r>
          </a:p>
          <a:p>
            <a:pPr>
              <a:lnSpc>
                <a:spcPts val="1300"/>
              </a:lnSpc>
            </a:pPr>
            <a:endParaRPr lang="en-US" sz="1000" dirty="0" smtClean="0">
              <a:solidFill>
                <a:schemeClr val="tx1"/>
              </a:solidFill>
            </a:endParaRPr>
          </a:p>
          <a:p>
            <a:pPr>
              <a:lnSpc>
                <a:spcPts val="1300"/>
              </a:lnSpc>
            </a:pPr>
            <a:r>
              <a:rPr lang="en-US" sz="1800" dirty="0" smtClean="0">
                <a:solidFill>
                  <a:schemeClr val="tx1"/>
                </a:solidFill>
              </a:rPr>
              <a:t>Helena, Montana</a:t>
            </a:r>
          </a:p>
          <a:p>
            <a:pPr>
              <a:lnSpc>
                <a:spcPts val="1300"/>
              </a:lnSpc>
            </a:pPr>
            <a:r>
              <a:rPr lang="en-US" sz="1800" dirty="0" smtClean="0">
                <a:solidFill>
                  <a:schemeClr val="tx1"/>
                </a:solidFill>
              </a:rPr>
              <a:t>October 6, 2015</a:t>
            </a:r>
            <a:endParaRPr lang="en-US" sz="1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096000"/>
            <a:ext cx="2755392" cy="569976"/>
          </a:xfrm>
          <a:prstGeom prst="rect">
            <a:avLst/>
          </a:prstGeom>
        </p:spPr>
      </p:pic>
    </p:spTree>
    <p:extLst>
      <p:ext uri="{BB962C8B-B14F-4D97-AF65-F5344CB8AC3E}">
        <p14:creationId xmlns:p14="http://schemas.microsoft.com/office/powerpoint/2010/main" val="281181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600" b="1" smtClean="0"/>
              <a:t>The Adolescent Brain</a:t>
            </a:r>
          </a:p>
        </p:txBody>
      </p:sp>
      <p:sp>
        <p:nvSpPr>
          <p:cNvPr id="31747" name="Rectangle 3"/>
          <p:cNvSpPr>
            <a:spLocks noGrp="1" noChangeArrowheads="1"/>
          </p:cNvSpPr>
          <p:nvPr>
            <p:ph type="body" idx="1"/>
          </p:nvPr>
        </p:nvSpPr>
        <p:spPr>
          <a:xfrm>
            <a:off x="609598" y="1447801"/>
            <a:ext cx="6934201" cy="4038600"/>
          </a:xfrm>
        </p:spPr>
        <p:txBody>
          <a:bodyPr>
            <a:normAutofit/>
          </a:bodyPr>
          <a:lstStyle/>
          <a:p>
            <a:pPr eaLnBrk="1" hangingPunct="1"/>
            <a:r>
              <a:rPr lang="en-US" altLang="en-US" sz="3200" dirty="0" smtClean="0"/>
              <a:t>Concept of adolescence as “Second Chance.”</a:t>
            </a:r>
          </a:p>
          <a:p>
            <a:pPr eaLnBrk="1" hangingPunct="1"/>
            <a:r>
              <a:rPr lang="en-US" altLang="en-US" sz="3200" dirty="0" smtClean="0"/>
              <a:t>Significant neural maturation takes place in the brain during puberty and into late adolescence.</a:t>
            </a:r>
          </a:p>
          <a:p>
            <a:pPr eaLnBrk="1" hangingPunct="1"/>
            <a:r>
              <a:rPr lang="en-US" altLang="en-US" sz="3200" dirty="0" smtClean="0"/>
              <a:t>Concept of “pruning.”</a:t>
            </a:r>
          </a:p>
        </p:txBody>
      </p:sp>
    </p:spTree>
    <p:extLst>
      <p:ext uri="{BB962C8B-B14F-4D97-AF65-F5344CB8AC3E}">
        <p14:creationId xmlns:p14="http://schemas.microsoft.com/office/powerpoint/2010/main" val="247673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sz="quarter"/>
          </p:nvPr>
        </p:nvSpPr>
        <p:spPr>
          <a:xfrm>
            <a:off x="381000" y="381000"/>
            <a:ext cx="7772400" cy="1143000"/>
          </a:xfrm>
        </p:spPr>
        <p:txBody>
          <a:bodyPr>
            <a:noAutofit/>
          </a:bodyPr>
          <a:lstStyle/>
          <a:p>
            <a:pPr eaLnBrk="1" hangingPunct="1"/>
            <a:r>
              <a:rPr lang="en-US" altLang="en-US" sz="2400" b="1" dirty="0" smtClean="0"/>
              <a:t>Brain Development in Healthy Children and Adolescents:  Longitudinal and Cross-Sectional </a:t>
            </a:r>
            <a:br>
              <a:rPr lang="en-US" altLang="en-US" sz="2400" b="1" dirty="0" smtClean="0"/>
            </a:br>
            <a:r>
              <a:rPr lang="en-US" altLang="en-US" sz="2400" b="1" dirty="0" smtClean="0"/>
              <a:t>Data (243 Scans from 145 Subjects)</a:t>
            </a:r>
          </a:p>
        </p:txBody>
      </p:sp>
      <p:graphicFrame>
        <p:nvGraphicFramePr>
          <p:cNvPr id="32772" name="Object 3"/>
          <p:cNvGraphicFramePr>
            <a:graphicFrameLocks noGrp="1" noChangeAspect="1"/>
          </p:cNvGraphicFramePr>
          <p:nvPr>
            <p:ph sz="quarter" idx="1"/>
            <p:extLst>
              <p:ext uri="{D42A27DB-BD31-4B8C-83A1-F6EECF244321}">
                <p14:modId xmlns:p14="http://schemas.microsoft.com/office/powerpoint/2010/main" val="3765894347"/>
              </p:ext>
            </p:extLst>
          </p:nvPr>
        </p:nvGraphicFramePr>
        <p:xfrm>
          <a:off x="1290638" y="1828799"/>
          <a:ext cx="5491162" cy="3756037"/>
        </p:xfrm>
        <a:graphic>
          <a:graphicData uri="http://schemas.openxmlformats.org/presentationml/2006/ole">
            <mc:AlternateContent xmlns:mc="http://schemas.openxmlformats.org/markup-compatibility/2006">
              <mc:Choice xmlns:v="urn:schemas-microsoft-com:vml" Requires="v">
                <p:oleObj spid="_x0000_s1072" name="Worksheet" r:id="rId3" imgW="8677814" imgH="5934321" progId="Excel.Sheet.8">
                  <p:embed/>
                </p:oleObj>
              </mc:Choice>
              <mc:Fallback>
                <p:oleObj name="Worksheet" r:id="rId3" imgW="8677814" imgH="593432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1828799"/>
                        <a:ext cx="5491162" cy="3756037"/>
                      </a:xfrm>
                      <a:prstGeom prst="rect">
                        <a:avLst/>
                      </a:prstGeom>
                      <a:noFill/>
                      <a:ln>
                        <a:noFill/>
                      </a:ln>
                      <a:extLst/>
                    </p:spPr>
                  </p:pic>
                </p:oleObj>
              </mc:Fallback>
            </mc:AlternateContent>
          </a:graphicData>
        </a:graphic>
      </p:graphicFrame>
      <p:sp>
        <p:nvSpPr>
          <p:cNvPr id="32770" name="Rectangle 6"/>
          <p:cNvSpPr>
            <a:spLocks noGrp="1" noChangeArrowheads="1"/>
          </p:cNvSpPr>
          <p:nvPr>
            <p:ph type="ftr" sz="quarter" idx="11"/>
          </p:nvPr>
        </p:nvSpPr>
        <p:spPr>
          <a:xfrm>
            <a:off x="5943599" y="5791200"/>
            <a:ext cx="129540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en-US" altLang="en-US" sz="1400" dirty="0" err="1" smtClean="0">
                <a:latin typeface="Georgia" panose="02040502050405020303" pitchFamily="18" charset="0"/>
              </a:rPr>
              <a:t>Giedd</a:t>
            </a:r>
            <a:r>
              <a:rPr lang="en-US" altLang="en-US" sz="1400" dirty="0" smtClean="0">
                <a:latin typeface="Georgia" panose="02040502050405020303" pitchFamily="18" charset="0"/>
              </a:rPr>
              <a:t>, J</a:t>
            </a:r>
          </a:p>
        </p:txBody>
      </p:sp>
      <p:sp>
        <p:nvSpPr>
          <p:cNvPr id="32773" name="Line 4"/>
          <p:cNvSpPr>
            <a:spLocks noChangeShapeType="1"/>
          </p:cNvSpPr>
          <p:nvPr/>
        </p:nvSpPr>
        <p:spPr bwMode="auto">
          <a:xfrm>
            <a:off x="4800600" y="2590800"/>
            <a:ext cx="0" cy="228600"/>
          </a:xfrm>
          <a:prstGeom prst="line">
            <a:avLst/>
          </a:prstGeom>
          <a:noFill/>
          <a:ln w="19050">
            <a:solidFill>
              <a:schemeClr val="tx1"/>
            </a:solidFill>
            <a:round/>
            <a:headEnd/>
            <a:tailEnd type="arrow" w="sm" len="sm"/>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p:cNvPicPr>
          <p:nvPr/>
        </p:nvPicPr>
        <p:blipFill>
          <a:blip r:embed="rId5"/>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748172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52400" y="274638"/>
            <a:ext cx="8229600" cy="1143000"/>
          </a:xfrm>
        </p:spPr>
        <p:txBody>
          <a:bodyPr anchor="b">
            <a:normAutofit/>
          </a:bodyPr>
          <a:lstStyle/>
          <a:p>
            <a:pPr eaLnBrk="1" hangingPunct="1"/>
            <a:r>
              <a:rPr lang="en-US" altLang="en-US" sz="4000" b="1" dirty="0" smtClean="0"/>
              <a:t>Executive Functions</a:t>
            </a:r>
          </a:p>
        </p:txBody>
      </p:sp>
      <p:sp>
        <p:nvSpPr>
          <p:cNvPr id="15363" name="Rectangle 3"/>
          <p:cNvSpPr>
            <a:spLocks noGrp="1" noChangeArrowheads="1"/>
          </p:cNvSpPr>
          <p:nvPr>
            <p:ph type="body" sz="half" idx="4294967295"/>
          </p:nvPr>
        </p:nvSpPr>
        <p:spPr>
          <a:xfrm>
            <a:off x="304800" y="1600200"/>
            <a:ext cx="4038600" cy="4525963"/>
          </a:xfrm>
        </p:spPr>
        <p:txBody>
          <a:bodyPr/>
          <a:lstStyle/>
          <a:p>
            <a:pPr eaLnBrk="1" hangingPunct="1"/>
            <a:r>
              <a:rPr lang="en-US" altLang="en-US" sz="2400" dirty="0" smtClean="0"/>
              <a:t>Organizing</a:t>
            </a:r>
          </a:p>
          <a:p>
            <a:pPr eaLnBrk="1" hangingPunct="1"/>
            <a:r>
              <a:rPr lang="en-US" altLang="en-US" sz="2400" dirty="0" smtClean="0"/>
              <a:t>Prioritizing</a:t>
            </a:r>
          </a:p>
          <a:p>
            <a:pPr eaLnBrk="1" hangingPunct="1"/>
            <a:r>
              <a:rPr lang="en-US" altLang="en-US" sz="2400" dirty="0" smtClean="0"/>
              <a:t>Planning</a:t>
            </a:r>
          </a:p>
          <a:p>
            <a:pPr eaLnBrk="1" hangingPunct="1"/>
            <a:r>
              <a:rPr lang="en-US" altLang="en-US" sz="2400" dirty="0" smtClean="0"/>
              <a:t>Utilizing working memory</a:t>
            </a:r>
          </a:p>
          <a:p>
            <a:pPr eaLnBrk="1" hangingPunct="1"/>
            <a:r>
              <a:rPr lang="en-US" altLang="en-US" sz="2400" dirty="0" smtClean="0"/>
              <a:t>Accessing recall</a:t>
            </a:r>
          </a:p>
          <a:p>
            <a:pPr eaLnBrk="1" hangingPunct="1"/>
            <a:r>
              <a:rPr lang="en-US" altLang="en-US" sz="2400" dirty="0" smtClean="0"/>
              <a:t>Focusing</a:t>
            </a:r>
          </a:p>
          <a:p>
            <a:pPr eaLnBrk="1" hangingPunct="1"/>
            <a:r>
              <a:rPr lang="en-US" altLang="en-US" sz="2400" dirty="0" smtClean="0"/>
              <a:t>Work Initiation</a:t>
            </a:r>
          </a:p>
          <a:p>
            <a:pPr eaLnBrk="1" hangingPunct="1"/>
            <a:r>
              <a:rPr lang="en-US" altLang="en-US" sz="2400" dirty="0" smtClean="0"/>
              <a:t>Sustaining a task</a:t>
            </a:r>
          </a:p>
        </p:txBody>
      </p:sp>
      <p:sp>
        <p:nvSpPr>
          <p:cNvPr id="15364" name="Rectangle 4"/>
          <p:cNvSpPr>
            <a:spLocks noGrp="1" noChangeArrowheads="1"/>
          </p:cNvSpPr>
          <p:nvPr>
            <p:ph type="body" sz="half" idx="4294967295"/>
          </p:nvPr>
        </p:nvSpPr>
        <p:spPr>
          <a:xfrm>
            <a:off x="4572000" y="1600200"/>
            <a:ext cx="4038600" cy="4525963"/>
          </a:xfrm>
        </p:spPr>
        <p:txBody>
          <a:bodyPr/>
          <a:lstStyle/>
          <a:p>
            <a:pPr eaLnBrk="1" hangingPunct="1"/>
            <a:r>
              <a:rPr lang="en-US" altLang="en-US" sz="2400" dirty="0" smtClean="0"/>
              <a:t>Shifting attention (transitioning)</a:t>
            </a:r>
          </a:p>
          <a:p>
            <a:pPr eaLnBrk="1" hangingPunct="1"/>
            <a:r>
              <a:rPr lang="en-US" altLang="en-US" sz="2400" dirty="0" smtClean="0"/>
              <a:t>Regulating alertness</a:t>
            </a:r>
          </a:p>
          <a:p>
            <a:pPr eaLnBrk="1" hangingPunct="1"/>
            <a:r>
              <a:rPr lang="en-US" altLang="en-US" sz="2400" dirty="0" smtClean="0"/>
              <a:t>Pacing oneself (time management)</a:t>
            </a:r>
          </a:p>
          <a:p>
            <a:pPr eaLnBrk="1" hangingPunct="1"/>
            <a:r>
              <a:rPr lang="en-US" altLang="en-US" sz="2400" dirty="0" smtClean="0"/>
              <a:t>Managing frustration</a:t>
            </a:r>
          </a:p>
          <a:p>
            <a:pPr eaLnBrk="1" hangingPunct="1"/>
            <a:r>
              <a:rPr lang="en-US" altLang="en-US" sz="2400" dirty="0" smtClean="0"/>
              <a:t>Modulating emotions</a:t>
            </a:r>
          </a:p>
        </p:txBody>
      </p:sp>
      <p:sp>
        <p:nvSpPr>
          <p:cNvPr id="15365" name="Text Box 5"/>
          <p:cNvSpPr txBox="1">
            <a:spLocks noChangeArrowheads="1"/>
          </p:cNvSpPr>
          <p:nvPr/>
        </p:nvSpPr>
        <p:spPr bwMode="auto">
          <a:xfrm>
            <a:off x="6400800" y="5334000"/>
            <a:ext cx="167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00" dirty="0">
                <a:latin typeface="Arial" charset="0"/>
              </a:rPr>
              <a:t>Brown, T. </a:t>
            </a:r>
            <a:r>
              <a:rPr lang="en-US" altLang="en-US" sz="1000" dirty="0" err="1" smtClean="0">
                <a:latin typeface="Arial" charset="0"/>
              </a:rPr>
              <a:t>CHADD</a:t>
            </a:r>
            <a:r>
              <a:rPr lang="en-US" altLang="en-US" sz="1000" dirty="0" smtClean="0">
                <a:latin typeface="Arial" charset="0"/>
              </a:rPr>
              <a:t> </a:t>
            </a:r>
            <a:r>
              <a:rPr lang="en-US" altLang="en-US" sz="1000" dirty="0">
                <a:latin typeface="Arial" charset="0"/>
              </a:rPr>
              <a:t>Attention Feb. 2003</a:t>
            </a:r>
          </a:p>
        </p:txBody>
      </p:sp>
      <p:pic>
        <p:nvPicPr>
          <p:cNvPr id="6" name="Picture 5"/>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17451614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b="1" dirty="0" smtClean="0"/>
              <a:t>From IOM’s </a:t>
            </a:r>
            <a:r>
              <a:rPr lang="en-US" altLang="en-US" sz="4000" b="1" i="1" dirty="0" smtClean="0"/>
              <a:t>Neurons to Neighborhoods</a:t>
            </a:r>
          </a:p>
        </p:txBody>
      </p:sp>
      <p:sp>
        <p:nvSpPr>
          <p:cNvPr id="8195" name="Rectangle 3"/>
          <p:cNvSpPr>
            <a:spLocks noGrp="1" noChangeArrowheads="1"/>
          </p:cNvSpPr>
          <p:nvPr>
            <p:ph idx="1"/>
          </p:nvPr>
        </p:nvSpPr>
        <p:spPr/>
        <p:txBody>
          <a:bodyPr>
            <a:normAutofit/>
          </a:bodyPr>
          <a:lstStyle/>
          <a:p>
            <a:pPr eaLnBrk="1" hangingPunct="1"/>
            <a:r>
              <a:rPr lang="en-US" altLang="en-US" sz="2800" dirty="0" smtClean="0"/>
              <a:t>New experiences trigger new brain growth and this is how memories, knowledge and learning takes place across the life span.</a:t>
            </a:r>
          </a:p>
          <a:p>
            <a:pPr eaLnBrk="1" hangingPunct="1"/>
            <a:r>
              <a:rPr lang="en-US" altLang="en-US" sz="2800" dirty="0" smtClean="0"/>
              <a:t>Genes and environment have delicate interplay (nurture/nature).</a:t>
            </a:r>
          </a:p>
          <a:p>
            <a:pPr eaLnBrk="1" hangingPunct="1"/>
            <a:r>
              <a:rPr lang="en-US" altLang="en-US" sz="2800" b="1" i="1" dirty="0" smtClean="0"/>
              <a:t>Relationships provide critical transactional variable.</a:t>
            </a:r>
          </a:p>
        </p:txBody>
      </p:sp>
      <p:pic>
        <p:nvPicPr>
          <p:cNvPr id="4" name="Picture 3"/>
          <p:cNvPicPr>
            <a:picLocks noChangeAspect="1"/>
          </p:cNvPicPr>
          <p:nvPr/>
        </p:nvPicPr>
        <p:blipFill>
          <a:blip r:embed="rId3"/>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4127481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changes?</a:t>
            </a:r>
            <a:endParaRPr lang="en-US" sz="4000" b="1" dirty="0"/>
          </a:p>
        </p:txBody>
      </p:sp>
      <p:sp>
        <p:nvSpPr>
          <p:cNvPr id="3" name="Content Placeholder 2"/>
          <p:cNvSpPr>
            <a:spLocks noGrp="1"/>
          </p:cNvSpPr>
          <p:nvPr>
            <p:ph idx="1"/>
          </p:nvPr>
        </p:nvSpPr>
        <p:spPr/>
        <p:txBody>
          <a:bodyPr>
            <a:noAutofit/>
          </a:bodyPr>
          <a:lstStyle/>
          <a:p>
            <a:r>
              <a:rPr lang="en-US" sz="2800" dirty="0" smtClean="0"/>
              <a:t>Impulsivity increases.</a:t>
            </a:r>
          </a:p>
          <a:p>
            <a:r>
              <a:rPr lang="en-US" sz="2800" dirty="0" smtClean="0"/>
              <a:t>Risk taking increases.</a:t>
            </a:r>
          </a:p>
          <a:p>
            <a:r>
              <a:rPr lang="en-US" sz="2800" dirty="0" smtClean="0"/>
              <a:t>Boys are more likely than girls to take greater risks. It’s what we call “</a:t>
            </a:r>
            <a:r>
              <a:rPr lang="en-US" sz="2800" b="1" i="1" dirty="0" smtClean="0"/>
              <a:t>testosterone poisoning!!”</a:t>
            </a:r>
          </a:p>
          <a:p>
            <a:r>
              <a:rPr lang="en-US" sz="2800" dirty="0" smtClean="0"/>
              <a:t>They will lie to you. And you will know it. Don’t try to trap them. Just tell them what you know.</a:t>
            </a:r>
            <a:endParaRPr lang="en-US" sz="28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153832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Need for Different </a:t>
            </a:r>
            <a:r>
              <a:rPr lang="en-US" sz="4000" b="1" dirty="0"/>
              <a:t>P</a:t>
            </a:r>
            <a:r>
              <a:rPr lang="en-US" sz="4000" b="1" dirty="0" smtClean="0"/>
              <a:t>arenting </a:t>
            </a:r>
            <a:r>
              <a:rPr lang="en-US" sz="4000" b="1" dirty="0"/>
              <a:t>S</a:t>
            </a:r>
            <a:r>
              <a:rPr lang="en-US" sz="4000" b="1" dirty="0" smtClean="0"/>
              <a:t>kills</a:t>
            </a:r>
            <a:endParaRPr lang="en-US" sz="4000" b="1" dirty="0"/>
          </a:p>
        </p:txBody>
      </p:sp>
      <p:sp>
        <p:nvSpPr>
          <p:cNvPr id="3" name="Content Placeholder 2"/>
          <p:cNvSpPr>
            <a:spLocks noGrp="1"/>
          </p:cNvSpPr>
          <p:nvPr>
            <p:ph idx="1"/>
          </p:nvPr>
        </p:nvSpPr>
        <p:spPr>
          <a:xfrm>
            <a:off x="609598" y="2160590"/>
            <a:ext cx="7086601" cy="3880773"/>
          </a:xfrm>
        </p:spPr>
        <p:txBody>
          <a:bodyPr>
            <a:noAutofit/>
          </a:bodyPr>
          <a:lstStyle/>
          <a:p>
            <a:r>
              <a:rPr lang="en-US" sz="2400" dirty="0" smtClean="0"/>
              <a:t>It’s no longer about taking care of and planning the young person’s day-to-day life anymore.</a:t>
            </a:r>
          </a:p>
          <a:p>
            <a:r>
              <a:rPr lang="en-US" sz="2400" dirty="0" smtClean="0"/>
              <a:t>Child has shifted from being dependent to acquiring increasingly independent skills.</a:t>
            </a:r>
          </a:p>
          <a:p>
            <a:r>
              <a:rPr lang="en-US" sz="2400" dirty="0" smtClean="0"/>
              <a:t>This requires the parents to gradually “let go!”</a:t>
            </a:r>
          </a:p>
          <a:p>
            <a:r>
              <a:rPr lang="en-US" sz="2400" dirty="0" smtClean="0"/>
              <a:t>That is a frightening shift for parents.</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78843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Parents’ Dilemma: </a:t>
            </a:r>
            <a:br>
              <a:rPr lang="en-US" sz="4000" b="1" dirty="0" smtClean="0"/>
            </a:br>
            <a:r>
              <a:rPr lang="en-US" sz="4000" b="1" dirty="0" smtClean="0"/>
              <a:t>Walking the Tight Rope.</a:t>
            </a:r>
            <a:endParaRPr lang="en-US" sz="4000" b="1" dirty="0"/>
          </a:p>
        </p:txBody>
      </p:sp>
      <p:sp>
        <p:nvSpPr>
          <p:cNvPr id="3" name="Content Placeholder 2"/>
          <p:cNvSpPr>
            <a:spLocks noGrp="1"/>
          </p:cNvSpPr>
          <p:nvPr>
            <p:ph idx="1"/>
          </p:nvPr>
        </p:nvSpPr>
        <p:spPr/>
        <p:txBody>
          <a:bodyPr>
            <a:normAutofit/>
          </a:bodyPr>
          <a:lstStyle/>
          <a:p>
            <a:r>
              <a:rPr lang="en-US" sz="2400" dirty="0" smtClean="0"/>
              <a:t>Yet Parents must be VIGILANT!!</a:t>
            </a:r>
          </a:p>
          <a:p>
            <a:r>
              <a:rPr lang="en-US" sz="2400" dirty="0" smtClean="0"/>
              <a:t>How can parents let go and supervise at the same time?</a:t>
            </a:r>
          </a:p>
          <a:p>
            <a:r>
              <a:rPr lang="en-US" sz="2400" dirty="0" smtClean="0"/>
              <a:t>Surely cell phones must make it easier! Really??</a:t>
            </a:r>
          </a:p>
          <a:p>
            <a:r>
              <a:rPr lang="en-US" sz="2400" dirty="0" smtClean="0"/>
              <a:t>The “kids” need some “space” that is their own: how is this to be managed??</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633048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NOT to do!</a:t>
            </a:r>
            <a:endParaRPr lang="en-US" sz="4000" b="1" dirty="0"/>
          </a:p>
        </p:txBody>
      </p:sp>
      <p:sp>
        <p:nvSpPr>
          <p:cNvPr id="3" name="Content Placeholder 2"/>
          <p:cNvSpPr>
            <a:spLocks noGrp="1"/>
          </p:cNvSpPr>
          <p:nvPr>
            <p:ph idx="1"/>
          </p:nvPr>
        </p:nvSpPr>
        <p:spPr/>
        <p:txBody>
          <a:bodyPr>
            <a:normAutofit/>
          </a:bodyPr>
          <a:lstStyle/>
          <a:p>
            <a:r>
              <a:rPr lang="en-US" sz="2400" dirty="0" smtClean="0"/>
              <a:t>Do not denigrate their friends. Express concern about behaviors.</a:t>
            </a:r>
          </a:p>
          <a:p>
            <a:r>
              <a:rPr lang="en-US" sz="2400" dirty="0" smtClean="0"/>
              <a:t>DO NOT SHAME THEM in front of others.</a:t>
            </a:r>
          </a:p>
          <a:p>
            <a:r>
              <a:rPr lang="en-US" sz="2400" dirty="0" smtClean="0"/>
              <a:t>DO NOT call them negative names, e.g. “loser.”</a:t>
            </a:r>
            <a:endParaRPr lang="en-US" sz="2400" dirty="0"/>
          </a:p>
          <a:p>
            <a:r>
              <a:rPr lang="en-US" sz="2400" dirty="0" smtClean="0"/>
              <a:t>DO NOT give them everything they desire. Let them work for items that are “prized,” but not essential.</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370297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TO DO</a:t>
            </a:r>
            <a:endParaRPr lang="en-US" sz="4000" b="1" dirty="0"/>
          </a:p>
        </p:txBody>
      </p:sp>
      <p:sp>
        <p:nvSpPr>
          <p:cNvPr id="3" name="Content Placeholder 2"/>
          <p:cNvSpPr>
            <a:spLocks noGrp="1"/>
          </p:cNvSpPr>
          <p:nvPr>
            <p:ph idx="1"/>
          </p:nvPr>
        </p:nvSpPr>
        <p:spPr/>
        <p:txBody>
          <a:bodyPr>
            <a:normAutofit/>
          </a:bodyPr>
          <a:lstStyle/>
          <a:p>
            <a:r>
              <a:rPr lang="en-US" sz="2400" dirty="0" smtClean="0"/>
              <a:t>Remain the adult. But forgive yourself for those times when you lose it! Nobody’s perfect! And apologize. It’s OK, and the modeling will go a long way.</a:t>
            </a:r>
          </a:p>
          <a:p>
            <a:r>
              <a:rPr lang="en-US" sz="2400" dirty="0" smtClean="0"/>
              <a:t>Also forgive them when they do stupid stuff and get in trouble.</a:t>
            </a:r>
          </a:p>
          <a:p>
            <a:r>
              <a:rPr lang="en-US" sz="2400" dirty="0" smtClean="0"/>
              <a:t>To be effective, consequences must be brief </a:t>
            </a:r>
            <a:r>
              <a:rPr lang="en-US" sz="2400" b="1" i="1" dirty="0" smtClean="0"/>
              <a:t>even when you want to lock them up for the rest of their lives!!!</a:t>
            </a:r>
            <a:endParaRPr lang="en-US" sz="2400" b="1" i="1"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1103923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So what can parents </a:t>
            </a:r>
            <a:r>
              <a:rPr lang="en-US" sz="4000" b="1" i="1" dirty="0" smtClean="0"/>
              <a:t>really</a:t>
            </a:r>
            <a:r>
              <a:rPr lang="en-US" sz="4000" b="1" dirty="0" smtClean="0"/>
              <a:t> DO??</a:t>
            </a:r>
            <a:endParaRPr lang="en-US" sz="4000" b="1" dirty="0"/>
          </a:p>
        </p:txBody>
      </p:sp>
      <p:sp>
        <p:nvSpPr>
          <p:cNvPr id="3" name="Content Placeholder 2"/>
          <p:cNvSpPr>
            <a:spLocks noGrp="1"/>
          </p:cNvSpPr>
          <p:nvPr>
            <p:ph idx="1"/>
          </p:nvPr>
        </p:nvSpPr>
        <p:spPr/>
        <p:txBody>
          <a:bodyPr>
            <a:noAutofit/>
          </a:bodyPr>
          <a:lstStyle/>
          <a:p>
            <a:r>
              <a:rPr lang="en-US" sz="2400" dirty="0" smtClean="0"/>
              <a:t>Maintain being parents. You are not friends to your children.</a:t>
            </a:r>
          </a:p>
          <a:p>
            <a:r>
              <a:rPr lang="en-US" sz="2400" dirty="0" smtClean="0"/>
              <a:t>Maintain clear, </a:t>
            </a:r>
            <a:r>
              <a:rPr lang="en-US" sz="2400" dirty="0"/>
              <a:t>age </a:t>
            </a:r>
            <a:r>
              <a:rPr lang="en-US" sz="2400" dirty="0" smtClean="0"/>
              <a:t>appropriate rules.</a:t>
            </a:r>
          </a:p>
          <a:p>
            <a:r>
              <a:rPr lang="en-US" sz="2400" dirty="0" smtClean="0"/>
              <a:t>Specify your expectations for their and their friends’ behaviors when around you.</a:t>
            </a:r>
          </a:p>
          <a:p>
            <a:r>
              <a:rPr lang="en-US" sz="2400" dirty="0" smtClean="0"/>
              <a:t>Give </a:t>
            </a:r>
            <a:r>
              <a:rPr lang="en-US" sz="2400" b="1" i="1" dirty="0" smtClean="0"/>
              <a:t>POSITIVE</a:t>
            </a:r>
            <a:r>
              <a:rPr lang="en-US" sz="2400" dirty="0" smtClean="0"/>
              <a:t> support. </a:t>
            </a:r>
          </a:p>
          <a:p>
            <a:r>
              <a:rPr lang="en-US" sz="2400" dirty="0" smtClean="0"/>
              <a:t>Be clear about consequences: </a:t>
            </a:r>
            <a:r>
              <a:rPr lang="en-US" sz="2400" b="1" i="1" dirty="0" smtClean="0"/>
              <a:t>AND ENFORCE THEM!!</a:t>
            </a:r>
            <a:endParaRPr lang="en-US" sz="2400" b="1" i="1"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928317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Goals of Lecture</a:t>
            </a:r>
            <a:endParaRPr lang="en-US" sz="4000" b="1" dirty="0"/>
          </a:p>
        </p:txBody>
      </p:sp>
      <p:sp>
        <p:nvSpPr>
          <p:cNvPr id="3" name="Content Placeholder 2"/>
          <p:cNvSpPr>
            <a:spLocks noGrp="1"/>
          </p:cNvSpPr>
          <p:nvPr>
            <p:ph idx="1"/>
          </p:nvPr>
        </p:nvSpPr>
        <p:spPr>
          <a:xfrm>
            <a:off x="152400" y="1676400"/>
            <a:ext cx="6629400" cy="3880773"/>
          </a:xfrm>
        </p:spPr>
        <p:txBody>
          <a:bodyPr>
            <a:normAutofit fontScale="55000" lnSpcReduction="20000"/>
          </a:bodyPr>
          <a:lstStyle/>
          <a:p>
            <a:pPr lvl="1">
              <a:lnSpc>
                <a:spcPct val="120000"/>
              </a:lnSpc>
              <a:buFont typeface="Wingdings" panose="05000000000000000000" pitchFamily="2" charset="2"/>
              <a:buChar char="Ø"/>
            </a:pPr>
            <a:r>
              <a:rPr lang="en-US" sz="3600" dirty="0" smtClean="0"/>
              <a:t>The adolescent passage: an overview.</a:t>
            </a:r>
          </a:p>
          <a:p>
            <a:pPr lvl="1">
              <a:lnSpc>
                <a:spcPct val="120000"/>
              </a:lnSpc>
              <a:buFont typeface="Wingdings" panose="05000000000000000000" pitchFamily="2" charset="2"/>
              <a:buChar char="Ø"/>
            </a:pPr>
            <a:r>
              <a:rPr lang="en-US" sz="3600" dirty="0" smtClean="0"/>
              <a:t>The teen brain: What’s different about it?</a:t>
            </a:r>
          </a:p>
          <a:p>
            <a:pPr lvl="1">
              <a:lnSpc>
                <a:spcPct val="120000"/>
              </a:lnSpc>
              <a:buFont typeface="Wingdings" panose="05000000000000000000" pitchFamily="2" charset="2"/>
              <a:buChar char="Ø"/>
            </a:pPr>
            <a:r>
              <a:rPr lang="en-US" sz="3600" dirty="0" smtClean="0"/>
              <a:t>Genetics of drug abuse.</a:t>
            </a:r>
          </a:p>
          <a:p>
            <a:pPr lvl="1">
              <a:lnSpc>
                <a:spcPct val="120000"/>
              </a:lnSpc>
              <a:buFont typeface="Wingdings" panose="05000000000000000000" pitchFamily="2" charset="2"/>
              <a:buChar char="Ø"/>
            </a:pPr>
            <a:r>
              <a:rPr lang="en-US" sz="3600" dirty="0" smtClean="0"/>
              <a:t>The neurobiology of drug abuse.</a:t>
            </a:r>
          </a:p>
          <a:p>
            <a:pPr lvl="1">
              <a:lnSpc>
                <a:spcPct val="120000"/>
              </a:lnSpc>
              <a:buFont typeface="Wingdings" panose="05000000000000000000" pitchFamily="2" charset="2"/>
              <a:buChar char="Ø"/>
            </a:pPr>
            <a:r>
              <a:rPr lang="en-US" sz="3600" dirty="0" smtClean="0"/>
              <a:t>Prescription drug use/abuse &amp; the role of families.</a:t>
            </a:r>
          </a:p>
          <a:p>
            <a:pPr lvl="1">
              <a:lnSpc>
                <a:spcPct val="120000"/>
              </a:lnSpc>
              <a:buFont typeface="Wingdings" panose="05000000000000000000" pitchFamily="2" charset="2"/>
              <a:buChar char="Ø"/>
            </a:pPr>
            <a:r>
              <a:rPr lang="en-US" sz="3600" dirty="0" smtClean="0"/>
              <a:t>Psychiatric disorders and drug abuse.</a:t>
            </a:r>
          </a:p>
          <a:p>
            <a:pPr lvl="1">
              <a:lnSpc>
                <a:spcPct val="120000"/>
              </a:lnSpc>
              <a:buFont typeface="Wingdings" panose="05000000000000000000" pitchFamily="2" charset="2"/>
              <a:buChar char="Ø"/>
            </a:pPr>
            <a:r>
              <a:rPr lang="en-US" sz="3600" dirty="0" smtClean="0"/>
              <a:t>How to engage teenagers in resisting drug abuse.</a:t>
            </a:r>
          </a:p>
          <a:p>
            <a:pPr lvl="1">
              <a:lnSpc>
                <a:spcPct val="150000"/>
              </a:lnSpc>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600635" y="6458164"/>
            <a:ext cx="1380566" cy="287109"/>
          </a:xfrm>
          <a:prstGeom prst="rect">
            <a:avLst/>
          </a:prstGeom>
        </p:spPr>
      </p:pic>
    </p:spTree>
    <p:extLst>
      <p:ext uri="{BB962C8B-B14F-4D97-AF65-F5344CB8AC3E}">
        <p14:creationId xmlns:p14="http://schemas.microsoft.com/office/powerpoint/2010/main" val="3058008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8600" y="274638"/>
            <a:ext cx="8229600" cy="1143000"/>
          </a:xfrm>
        </p:spPr>
        <p:txBody>
          <a:bodyPr anchor="b"/>
          <a:lstStyle/>
          <a:p>
            <a:pPr eaLnBrk="1" hangingPunct="1"/>
            <a:r>
              <a:rPr lang="en-US" altLang="en-US" sz="4000" b="1" dirty="0" smtClean="0"/>
              <a:t>How Can We Intervene?</a:t>
            </a:r>
          </a:p>
        </p:txBody>
      </p:sp>
      <p:sp>
        <p:nvSpPr>
          <p:cNvPr id="23555" name="Rectangle 3"/>
          <p:cNvSpPr>
            <a:spLocks noGrp="1" noChangeArrowheads="1"/>
          </p:cNvSpPr>
          <p:nvPr>
            <p:ph type="body" idx="4294967295"/>
          </p:nvPr>
        </p:nvSpPr>
        <p:spPr>
          <a:xfrm>
            <a:off x="228600" y="1600200"/>
            <a:ext cx="7620000" cy="4525963"/>
          </a:xfrm>
        </p:spPr>
        <p:txBody>
          <a:bodyPr>
            <a:noAutofit/>
          </a:bodyPr>
          <a:lstStyle/>
          <a:p>
            <a:pPr eaLnBrk="1" hangingPunct="1">
              <a:lnSpc>
                <a:spcPct val="90000"/>
              </a:lnSpc>
            </a:pPr>
            <a:r>
              <a:rPr lang="en-US" altLang="en-US" sz="2800" dirty="0" smtClean="0"/>
              <a:t>Teach good parenting practices and intervene with negative situations, e.g. domestic violence, chronic anger in family, abuse &amp; neglect, substance abuse.</a:t>
            </a:r>
          </a:p>
          <a:p>
            <a:pPr eaLnBrk="1" hangingPunct="1">
              <a:lnSpc>
                <a:spcPct val="90000"/>
              </a:lnSpc>
            </a:pPr>
            <a:r>
              <a:rPr lang="en-US" altLang="en-US" sz="2800" dirty="0" smtClean="0"/>
              <a:t>Behavior management, psychotherapy, medication, education and cognitive/behavioral interventions.</a:t>
            </a:r>
          </a:p>
          <a:p>
            <a:pPr eaLnBrk="1" hangingPunct="1">
              <a:lnSpc>
                <a:spcPct val="90000"/>
              </a:lnSpc>
            </a:pPr>
            <a:r>
              <a:rPr lang="en-US" altLang="en-US" sz="2800" dirty="0" smtClean="0"/>
              <a:t>Advocate for provision of basic needs (health, housing, food, education) to all people.</a:t>
            </a:r>
          </a:p>
          <a:p>
            <a:pPr eaLnBrk="1" hangingPunct="1">
              <a:lnSpc>
                <a:spcPct val="90000"/>
              </a:lnSpc>
            </a:pPr>
            <a:endParaRPr lang="en-US" altLang="en-US" dirty="0" smtClean="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9120416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62200"/>
            <a:ext cx="8229600" cy="1905000"/>
          </a:xfrm>
        </p:spPr>
        <p:txBody>
          <a:bodyPr>
            <a:noAutofit/>
          </a:bodyPr>
          <a:lstStyle/>
          <a:p>
            <a:r>
              <a:rPr lang="en-US" sz="6000" b="1" dirty="0" smtClean="0"/>
              <a:t>Teen Drug Use &amp; The Brain on Drugs</a:t>
            </a:r>
            <a:endParaRPr lang="en-US" sz="6000" b="1" dirty="0"/>
          </a:p>
        </p:txBody>
      </p:sp>
      <p:pic>
        <p:nvPicPr>
          <p:cNvPr id="3" name="Picture 2"/>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186890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drugabuse.gov/sites/default/files/spothimage_0.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6553200" cy="5486400"/>
          </a:xfrm>
          <a:prstGeom prst="rect">
            <a:avLst/>
          </a:prstGeom>
          <a:noFill/>
          <a:ln>
            <a:noFill/>
          </a:ln>
        </p:spPr>
      </p:pic>
      <p:pic>
        <p:nvPicPr>
          <p:cNvPr id="3" name="Picture 2"/>
          <p:cNvPicPr>
            <a:picLocks noChangeAspect="1"/>
          </p:cNvPicPr>
          <p:nvPr/>
        </p:nvPicPr>
        <p:blipFill>
          <a:blip r:embed="rId3"/>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4102274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Genes &amp; Drug Abuse</a:t>
            </a:r>
            <a:endParaRPr lang="en-US" sz="4000" b="1" dirty="0"/>
          </a:p>
        </p:txBody>
      </p:sp>
      <p:sp>
        <p:nvSpPr>
          <p:cNvPr id="3" name="Content Placeholder 2"/>
          <p:cNvSpPr>
            <a:spLocks noGrp="1"/>
          </p:cNvSpPr>
          <p:nvPr>
            <p:ph idx="1"/>
          </p:nvPr>
        </p:nvSpPr>
        <p:spPr>
          <a:xfrm>
            <a:off x="228600" y="1524000"/>
            <a:ext cx="7494146" cy="3880773"/>
          </a:xfrm>
        </p:spPr>
        <p:txBody>
          <a:bodyPr>
            <a:noAutofit/>
          </a:bodyPr>
          <a:lstStyle/>
          <a:p>
            <a:r>
              <a:rPr lang="en-US" sz="2400" dirty="0" smtClean="0"/>
              <a:t>Genes and environment interaction: what we know is that a genetic substrate that favors addiction would facilitate drug abuse when environmental factors are conducive.</a:t>
            </a:r>
          </a:p>
          <a:p>
            <a:r>
              <a:rPr lang="en-US" sz="2400" dirty="0" smtClean="0"/>
              <a:t>Family history generally provides clues about addiction. </a:t>
            </a:r>
            <a:r>
              <a:rPr lang="en-US" sz="2400" dirty="0"/>
              <a:t>S</a:t>
            </a:r>
            <a:r>
              <a:rPr lang="en-US" sz="2400" dirty="0" smtClean="0"/>
              <a:t>ome family members who have witnessed the devastation of drug abuse in others are totally avoidant of all potential drugs of abuse.</a:t>
            </a:r>
          </a:p>
          <a:p>
            <a:r>
              <a:rPr lang="en-US" sz="2400" dirty="0" smtClean="0"/>
              <a:t>Trauma of all kinds can create a setting that facilitates drug use/abuse, e.g. PTSD in veterans.</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23178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7543800" cy="2971800"/>
          </a:xfrm>
        </p:spPr>
        <p:txBody>
          <a:bodyPr>
            <a:normAutofit/>
          </a:bodyPr>
          <a:lstStyle/>
          <a:p>
            <a:r>
              <a:rPr lang="en-US" b="1" dirty="0" smtClean="0"/>
              <a:t>The following slide presentation on the brain and drugs is excerpted from the National Institute on Drug Abuse, </a:t>
            </a:r>
            <a:br>
              <a:rPr lang="en-US" b="1" dirty="0" smtClean="0"/>
            </a:br>
            <a:r>
              <a:rPr lang="en-US" b="1" dirty="0" smtClean="0"/>
              <a:t>Nora </a:t>
            </a:r>
            <a:r>
              <a:rPr lang="en-US" b="1" dirty="0" err="1" smtClean="0"/>
              <a:t>Volkow</a:t>
            </a:r>
            <a:r>
              <a:rPr lang="en-US" b="1" dirty="0" smtClean="0"/>
              <a:t>, M.D., Director</a:t>
            </a:r>
            <a:endParaRPr lang="en-US" b="1" dirty="0"/>
          </a:p>
        </p:txBody>
      </p:sp>
      <p:pic>
        <p:nvPicPr>
          <p:cNvPr id="3" name="Picture 2"/>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787672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de-1.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ide-2.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229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lide-7.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583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599" y="381000"/>
            <a:ext cx="6629401" cy="1320800"/>
          </a:xfrm>
        </p:spPr>
        <p:txBody>
          <a:bodyPr>
            <a:normAutofit/>
          </a:bodyPr>
          <a:lstStyle/>
          <a:p>
            <a:r>
              <a:rPr lang="en-US" altLang="en-US" sz="4000" b="1" dirty="0" smtClean="0"/>
              <a:t>Receptor Sites at Synapses</a:t>
            </a:r>
          </a:p>
        </p:txBody>
      </p:sp>
      <p:pic>
        <p:nvPicPr>
          <p:cNvPr id="13315" name="Content Placeholder 3" descr="Illustration of release of neurotransmitter serotonin from axon terminal into synapse and binding to receptors. Illustration also shows how SSRIs block reuptak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19200"/>
            <a:ext cx="6172200" cy="4953000"/>
          </a:xfrm>
        </p:spPr>
      </p:pic>
      <p:pic>
        <p:nvPicPr>
          <p:cNvPr id="4" name="Picture 3"/>
          <p:cNvPicPr>
            <a:picLocks noChangeAspect="1"/>
          </p:cNvPicPr>
          <p:nvPr/>
        </p:nvPicPr>
        <p:blipFill>
          <a:blip r:embed="rId3"/>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400720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ide-9.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509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Adolescent Passage</a:t>
            </a:r>
            <a:endParaRPr lang="en-US" sz="4000" b="1" dirty="0"/>
          </a:p>
        </p:txBody>
      </p:sp>
      <p:sp>
        <p:nvSpPr>
          <p:cNvPr id="3" name="Content Placeholder 2"/>
          <p:cNvSpPr>
            <a:spLocks noGrp="1"/>
          </p:cNvSpPr>
          <p:nvPr>
            <p:ph idx="1"/>
          </p:nvPr>
        </p:nvSpPr>
        <p:spPr/>
        <p:txBody>
          <a:bodyPr>
            <a:normAutofit/>
          </a:bodyPr>
          <a:lstStyle/>
          <a:p>
            <a:r>
              <a:rPr lang="en-US" sz="2400" dirty="0" smtClean="0"/>
              <a:t>Age 12 to 22</a:t>
            </a:r>
          </a:p>
          <a:p>
            <a:r>
              <a:rPr lang="en-US" sz="2400" b="1" dirty="0" smtClean="0"/>
              <a:t>Puberty</a:t>
            </a:r>
            <a:r>
              <a:rPr lang="en-US" sz="2400" dirty="0" smtClean="0"/>
              <a:t>: a physiological phenomenon that involves reproductive hormones coming on-line, significant physical changes, cognitive changes and emotional and behavioral changes.</a:t>
            </a:r>
          </a:p>
          <a:p>
            <a:r>
              <a:rPr lang="en-US" sz="2400" b="1" dirty="0" smtClean="0"/>
              <a:t>Adolescence</a:t>
            </a:r>
            <a:r>
              <a:rPr lang="en-US" sz="2400" dirty="0" smtClean="0"/>
              <a:t>: the developmental journey from childhood to adulthood.</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896625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lide-4.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646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lide-8.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4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lide-20.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441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lide-11.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259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slide-16.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982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561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lide-17.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819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lide-18.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542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lide-21.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723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lide-22.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020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25.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74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629401" cy="1320800"/>
          </a:xfrm>
        </p:spPr>
        <p:txBody>
          <a:bodyPr>
            <a:normAutofit/>
          </a:bodyPr>
          <a:lstStyle/>
          <a:p>
            <a:r>
              <a:rPr lang="en-US" sz="4000" b="1" dirty="0" smtClean="0"/>
              <a:t>Major Tasks of Adolescence</a:t>
            </a:r>
            <a:endParaRPr lang="en-US" sz="4000" b="1" dirty="0"/>
          </a:p>
        </p:txBody>
      </p:sp>
      <p:sp>
        <p:nvSpPr>
          <p:cNvPr id="3" name="Content Placeholder 2"/>
          <p:cNvSpPr>
            <a:spLocks noGrp="1"/>
          </p:cNvSpPr>
          <p:nvPr>
            <p:ph idx="1"/>
          </p:nvPr>
        </p:nvSpPr>
        <p:spPr>
          <a:xfrm>
            <a:off x="228600" y="1447800"/>
            <a:ext cx="7578763" cy="3880773"/>
          </a:xfrm>
        </p:spPr>
        <p:txBody>
          <a:bodyPr>
            <a:noAutofit/>
          </a:bodyPr>
          <a:lstStyle/>
          <a:p>
            <a:r>
              <a:rPr lang="en-US" sz="2800" dirty="0" smtClean="0"/>
              <a:t>Separation/individuation from parents.</a:t>
            </a:r>
          </a:p>
          <a:p>
            <a:r>
              <a:rPr lang="en-US" sz="2800" dirty="0" smtClean="0"/>
              <a:t>What does this mean?</a:t>
            </a:r>
          </a:p>
          <a:p>
            <a:pPr lvl="1">
              <a:buFont typeface="Wingdings" panose="05000000000000000000" pitchFamily="2" charset="2"/>
              <a:buChar char="Ø"/>
            </a:pPr>
            <a:r>
              <a:rPr lang="en-US" sz="2400" dirty="0" smtClean="0"/>
              <a:t>Have to establish oneself as being “different from” the parents.</a:t>
            </a:r>
          </a:p>
          <a:p>
            <a:pPr lvl="1">
              <a:buFont typeface="Wingdings" panose="05000000000000000000" pitchFamily="2" charset="2"/>
              <a:buChar char="Ø"/>
            </a:pPr>
            <a:r>
              <a:rPr lang="en-US" sz="2400" dirty="0" smtClean="0"/>
              <a:t>Shift from involvement with parents to involvement with peers.</a:t>
            </a:r>
          </a:p>
          <a:p>
            <a:pPr lvl="1">
              <a:buFont typeface="Wingdings" panose="05000000000000000000" pitchFamily="2" charset="2"/>
              <a:buChar char="Ø"/>
            </a:pPr>
            <a:r>
              <a:rPr lang="en-US" sz="2400" dirty="0" smtClean="0"/>
              <a:t>Shift in professed values.</a:t>
            </a:r>
          </a:p>
          <a:p>
            <a:pPr lvl="1">
              <a:buFont typeface="Wingdings" panose="05000000000000000000" pitchFamily="2" charset="2"/>
              <a:buChar char="Ø"/>
            </a:pPr>
            <a:r>
              <a:rPr lang="en-US" sz="2400" dirty="0" smtClean="0"/>
              <a:t>With abstract thinking there is a sense of knowing more than parents.</a:t>
            </a:r>
          </a:p>
          <a:p>
            <a:pPr marL="457200" lvl="1" indent="0">
              <a:buNone/>
            </a:pPr>
            <a:r>
              <a:rPr lang="en-US" sz="2400" b="1" i="1" dirty="0" smtClean="0"/>
              <a:t>BUT THEY STILL NEED YOU TO BE THERE!!!!! </a:t>
            </a:r>
            <a:endParaRPr lang="en-US" sz="2400" b="1" i="1"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234073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7620000" cy="1320800"/>
          </a:xfrm>
        </p:spPr>
        <p:txBody>
          <a:bodyPr>
            <a:noAutofit/>
          </a:bodyPr>
          <a:lstStyle/>
          <a:p>
            <a:r>
              <a:rPr lang="en-US" sz="3800" b="1" dirty="0" smtClean="0"/>
              <a:t>Parents’/Families’ Role in Teen </a:t>
            </a:r>
            <a:r>
              <a:rPr lang="en-US" sz="3800" b="1" dirty="0"/>
              <a:t>P</a:t>
            </a:r>
            <a:r>
              <a:rPr lang="en-US" sz="3800" b="1" dirty="0" smtClean="0"/>
              <a:t>rescription </a:t>
            </a:r>
            <a:r>
              <a:rPr lang="en-US" sz="3800" b="1" dirty="0"/>
              <a:t>D</a:t>
            </a:r>
            <a:r>
              <a:rPr lang="en-US" sz="3800" b="1" dirty="0" smtClean="0"/>
              <a:t>rug Use/Abuse</a:t>
            </a:r>
            <a:endParaRPr lang="en-US" sz="3800" b="1" dirty="0"/>
          </a:p>
        </p:txBody>
      </p:sp>
      <p:sp>
        <p:nvSpPr>
          <p:cNvPr id="3" name="Content Placeholder 2"/>
          <p:cNvSpPr>
            <a:spLocks noGrp="1"/>
          </p:cNvSpPr>
          <p:nvPr>
            <p:ph idx="1"/>
          </p:nvPr>
        </p:nvSpPr>
        <p:spPr/>
        <p:txBody>
          <a:bodyPr>
            <a:noAutofit/>
          </a:bodyPr>
          <a:lstStyle/>
          <a:p>
            <a:r>
              <a:rPr lang="en-US" sz="2400" dirty="0" smtClean="0"/>
              <a:t>Teenagers report that they steal pills from their parents and/or family members who have pain meds for treatment of various orthopedic ailments.</a:t>
            </a:r>
          </a:p>
          <a:p>
            <a:r>
              <a:rPr lang="en-US" sz="2400" dirty="0" smtClean="0"/>
              <a:t>Babysitters raid medicine cabinets.</a:t>
            </a:r>
          </a:p>
          <a:p>
            <a:r>
              <a:rPr lang="en-US" sz="2400" dirty="0" smtClean="0"/>
              <a:t>Teenagers </a:t>
            </a:r>
            <a:r>
              <a:rPr lang="en-US" sz="2400" b="1" i="1" dirty="0" smtClean="0"/>
              <a:t>share</a:t>
            </a:r>
            <a:r>
              <a:rPr lang="en-US" sz="2400" dirty="0" smtClean="0"/>
              <a:t> pills and </a:t>
            </a:r>
            <a:r>
              <a:rPr lang="en-US" sz="2400" b="1" i="1" dirty="0" smtClean="0"/>
              <a:t>sell</a:t>
            </a:r>
            <a:r>
              <a:rPr lang="en-US" sz="2400" dirty="0" smtClean="0"/>
              <a:t> them.</a:t>
            </a:r>
          </a:p>
          <a:p>
            <a:r>
              <a:rPr lang="en-US" sz="2400" dirty="0" smtClean="0"/>
              <a:t>Cocaine, opiates and stimulants are hot commodities on college campuses.</a:t>
            </a:r>
          </a:p>
          <a:p>
            <a:r>
              <a:rPr lang="en-US" sz="2400" b="1" i="1" dirty="0" smtClean="0"/>
              <a:t>Message: LOCK UP ALL MEDICATIONS!!!</a:t>
            </a:r>
            <a:endParaRPr lang="en-US" sz="2400" b="1" i="1"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769108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52600"/>
            <a:ext cx="6553200" cy="3693319"/>
          </a:xfrm>
          <a:prstGeom prst="rect">
            <a:avLst/>
          </a:prstGeom>
        </p:spPr>
        <p:txBody>
          <a:bodyPr wrap="square">
            <a:spAutoFit/>
          </a:bodyPr>
          <a:lstStyle/>
          <a:p>
            <a:endParaRPr lang="en-US" dirty="0" smtClean="0"/>
          </a:p>
          <a:p>
            <a:r>
              <a:rPr lang="en-US" sz="2400" dirty="0" smtClean="0"/>
              <a:t>Research </a:t>
            </a:r>
            <a:r>
              <a:rPr lang="en-US" sz="2400" dirty="0"/>
              <a:t>shows that alcohol abuse during the teenage years negatively impacts the memory center of the brain (the hippocampus</a:t>
            </a:r>
            <a:r>
              <a:rPr lang="en-US" sz="2400" dirty="0" smtClean="0"/>
              <a:t>).</a:t>
            </a:r>
          </a:p>
          <a:p>
            <a:endParaRPr lang="en-US" sz="2400" dirty="0"/>
          </a:p>
          <a:p>
            <a:r>
              <a:rPr lang="en-US" sz="2400" dirty="0"/>
              <a:t>The use of drugs and alcohol may also disrupt the development of the adolescent brain in unhealthy ways, making it harder for teens to cope with social situations and the normal pressures of life</a:t>
            </a:r>
            <a:r>
              <a:rPr lang="en-US" sz="2400" dirty="0" smtClean="0"/>
              <a:t>.</a:t>
            </a:r>
            <a:endParaRPr lang="en-US" sz="2400" dirty="0"/>
          </a:p>
        </p:txBody>
      </p:sp>
      <p:sp>
        <p:nvSpPr>
          <p:cNvPr id="3" name="Title 2"/>
          <p:cNvSpPr>
            <a:spLocks noGrp="1"/>
          </p:cNvSpPr>
          <p:nvPr>
            <p:ph type="title"/>
          </p:nvPr>
        </p:nvSpPr>
        <p:spPr/>
        <p:txBody>
          <a:bodyPr>
            <a:normAutofit/>
          </a:bodyPr>
          <a:lstStyle/>
          <a:p>
            <a:r>
              <a:rPr lang="en-US" sz="4000" b="1" dirty="0" smtClean="0"/>
              <a:t>From NIDA:</a:t>
            </a:r>
            <a:endParaRPr lang="en-US" sz="4000" b="1" dirty="0"/>
          </a:p>
        </p:txBody>
      </p:sp>
      <p:pic>
        <p:nvPicPr>
          <p:cNvPr id="5" name="Picture 4"/>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105772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are ACEs?</a:t>
            </a:r>
            <a:endParaRPr lang="en-US" sz="4000" b="1" dirty="0"/>
          </a:p>
        </p:txBody>
      </p:sp>
      <p:sp>
        <p:nvSpPr>
          <p:cNvPr id="3" name="Content Placeholder 2"/>
          <p:cNvSpPr>
            <a:spLocks noGrp="1"/>
          </p:cNvSpPr>
          <p:nvPr>
            <p:ph idx="1"/>
          </p:nvPr>
        </p:nvSpPr>
        <p:spPr>
          <a:xfrm>
            <a:off x="609598" y="2160590"/>
            <a:ext cx="6858001" cy="3880773"/>
          </a:xfrm>
        </p:spPr>
        <p:txBody>
          <a:bodyPr>
            <a:noAutofit/>
          </a:bodyPr>
          <a:lstStyle/>
          <a:p>
            <a:r>
              <a:rPr lang="en-US" sz="2400" dirty="0" smtClean="0"/>
              <a:t>Refer to adverse childhood experiences prior to age 18.</a:t>
            </a:r>
          </a:p>
          <a:p>
            <a:r>
              <a:rPr lang="en-US" sz="2400" dirty="0" smtClean="0"/>
              <a:t>They include: emotional, physical and sexual abuse (includes bullying of all types).</a:t>
            </a:r>
          </a:p>
          <a:p>
            <a:r>
              <a:rPr lang="en-US" sz="2400" dirty="0" smtClean="0"/>
              <a:t>Emotional and physical neglect.</a:t>
            </a:r>
          </a:p>
          <a:p>
            <a:r>
              <a:rPr lang="en-US" sz="2400" dirty="0" smtClean="0"/>
              <a:t>Family negative events: domestic abuse, substance abuse, mental illness, parental separation or divorce, parental incarceration.</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708846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altLang="en-US" sz="4000" b="1" dirty="0" smtClean="0"/>
              <a:t>Adverse Childhood Experiences, or ACEs</a:t>
            </a:r>
          </a:p>
        </p:txBody>
      </p:sp>
      <p:sp>
        <p:nvSpPr>
          <p:cNvPr id="22531" name="Content Placeholder 2"/>
          <p:cNvSpPr>
            <a:spLocks noGrp="1"/>
          </p:cNvSpPr>
          <p:nvPr>
            <p:ph idx="1"/>
          </p:nvPr>
        </p:nvSpPr>
        <p:spPr/>
        <p:txBody>
          <a:bodyPr/>
          <a:lstStyle/>
          <a:p>
            <a:r>
              <a:rPr lang="en-US" altLang="en-US" sz="2400" dirty="0" smtClean="0"/>
              <a:t>Cumulative early exposure to traumatic events can lead to poor mental and physical health, less success at school and work, lower socioeconomic status in adulthood and early mortality. </a:t>
            </a:r>
          </a:p>
          <a:p>
            <a:r>
              <a:rPr lang="en-US" altLang="en-US" sz="2400" dirty="0" smtClean="0"/>
              <a:t>ACEs scores for Montana children are among </a:t>
            </a:r>
            <a:r>
              <a:rPr lang="en-US" altLang="en-US" sz="2400" smtClean="0"/>
              <a:t>the three highest </a:t>
            </a:r>
            <a:r>
              <a:rPr lang="en-US" altLang="en-US" sz="2400" dirty="0" smtClean="0"/>
              <a:t>in the country.</a:t>
            </a:r>
          </a:p>
          <a:p>
            <a:endParaRPr lang="en-US" altLang="en-US" dirty="0" smtClean="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72602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ACEs Pyramid</a:t>
            </a:r>
            <a:endParaRPr lang="en-US" sz="40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1828800"/>
            <a:ext cx="6128540" cy="372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0" y="5638800"/>
            <a:ext cx="3581400" cy="307777"/>
          </a:xfrm>
          <a:prstGeom prst="rect">
            <a:avLst/>
          </a:prstGeom>
          <a:noFill/>
        </p:spPr>
        <p:txBody>
          <a:bodyPr wrap="square" rtlCol="0">
            <a:spAutoFit/>
          </a:bodyPr>
          <a:lstStyle/>
          <a:p>
            <a:r>
              <a:rPr lang="en-US" sz="1400" dirty="0" smtClean="0"/>
              <a:t>Centers for Disease Control &amp; Prevention</a:t>
            </a:r>
            <a:endParaRPr lang="en-US" sz="1400" dirty="0"/>
          </a:p>
        </p:txBody>
      </p:sp>
      <p:pic>
        <p:nvPicPr>
          <p:cNvPr id="5" name="Picture 4"/>
          <p:cNvPicPr>
            <a:picLocks noChangeAspect="1"/>
          </p:cNvPicPr>
          <p:nvPr/>
        </p:nvPicPr>
        <p:blipFill>
          <a:blip r:embed="rId3"/>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408302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Role of Psychiatric Disorders in Drug Abuse</a:t>
            </a:r>
            <a:endParaRPr lang="en-US" sz="4000" b="1" dirty="0"/>
          </a:p>
        </p:txBody>
      </p:sp>
      <p:sp>
        <p:nvSpPr>
          <p:cNvPr id="3" name="Content Placeholder 2"/>
          <p:cNvSpPr>
            <a:spLocks noGrp="1"/>
          </p:cNvSpPr>
          <p:nvPr>
            <p:ph idx="1"/>
          </p:nvPr>
        </p:nvSpPr>
        <p:spPr>
          <a:xfrm>
            <a:off x="609598" y="2160590"/>
            <a:ext cx="6629401" cy="3880773"/>
          </a:xfrm>
        </p:spPr>
        <p:txBody>
          <a:bodyPr>
            <a:normAutofit/>
          </a:bodyPr>
          <a:lstStyle/>
          <a:p>
            <a:r>
              <a:rPr lang="en-US" sz="2400" dirty="0" smtClean="0"/>
              <a:t>These are all </a:t>
            </a:r>
            <a:r>
              <a:rPr lang="en-US" sz="2400" b="1" i="1" dirty="0" smtClean="0"/>
              <a:t>BRAIN DISORDERS!!</a:t>
            </a:r>
          </a:p>
          <a:p>
            <a:r>
              <a:rPr lang="en-US" sz="2400" dirty="0" smtClean="0"/>
              <a:t>What comes first?</a:t>
            </a:r>
          </a:p>
          <a:p>
            <a:r>
              <a:rPr lang="en-US" sz="2400" dirty="0" smtClean="0"/>
              <a:t>Brain research is providing insights into early manifestations of later diagnosed psychiatric disorders. </a:t>
            </a:r>
          </a:p>
          <a:p>
            <a:r>
              <a:rPr lang="en-US" sz="2400" dirty="0" smtClean="0"/>
              <a:t>ADHD as early warning of later developing problems: anxiety, bipolar disorder, depression, other disruptive behavior disorders.</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1896423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1972"/>
            <a:ext cx="6858000" cy="1320800"/>
          </a:xfrm>
        </p:spPr>
        <p:txBody>
          <a:bodyPr>
            <a:normAutofit/>
          </a:bodyPr>
          <a:lstStyle/>
          <a:p>
            <a:r>
              <a:rPr lang="en-US" sz="4000" b="1" dirty="0" smtClean="0"/>
              <a:t>Risks Related to Psychiatric Disorders</a:t>
            </a:r>
            <a:endParaRPr lang="en-US" sz="4000" b="1" dirty="0"/>
          </a:p>
        </p:txBody>
      </p:sp>
      <p:sp>
        <p:nvSpPr>
          <p:cNvPr id="3" name="Content Placeholder 2"/>
          <p:cNvSpPr>
            <a:spLocks noGrp="1"/>
          </p:cNvSpPr>
          <p:nvPr>
            <p:ph idx="1"/>
          </p:nvPr>
        </p:nvSpPr>
        <p:spPr>
          <a:xfrm>
            <a:off x="609598" y="2160590"/>
            <a:ext cx="7010401" cy="3880773"/>
          </a:xfrm>
        </p:spPr>
        <p:txBody>
          <a:bodyPr>
            <a:normAutofit/>
          </a:bodyPr>
          <a:lstStyle/>
          <a:p>
            <a:r>
              <a:rPr lang="en-US" sz="2800" b="1" dirty="0" smtClean="0"/>
              <a:t>ADHD: </a:t>
            </a:r>
          </a:p>
          <a:p>
            <a:pPr lvl="1">
              <a:buFont typeface="Wingdings" panose="05000000000000000000" pitchFamily="2" charset="2"/>
              <a:buChar char="Ø"/>
            </a:pPr>
            <a:r>
              <a:rPr lang="en-US" sz="2400" dirty="0"/>
              <a:t>D</a:t>
            </a:r>
            <a:r>
              <a:rPr lang="en-US" sz="2400" dirty="0" smtClean="0"/>
              <a:t>iversion of stimulant medications (selling)</a:t>
            </a:r>
          </a:p>
          <a:p>
            <a:pPr lvl="1">
              <a:buFont typeface="Wingdings" panose="05000000000000000000" pitchFamily="2" charset="2"/>
              <a:buChar char="Ø"/>
            </a:pPr>
            <a:r>
              <a:rPr lang="en-US" sz="2400" dirty="0" smtClean="0"/>
              <a:t>Snorting of crushed drug</a:t>
            </a:r>
          </a:p>
          <a:p>
            <a:pPr lvl="1">
              <a:buFont typeface="Wingdings" panose="05000000000000000000" pitchFamily="2" charset="2"/>
              <a:buChar char="Ø"/>
            </a:pPr>
            <a:r>
              <a:rPr lang="en-US" sz="2400" dirty="0" smtClean="0"/>
              <a:t>Increasing dosage without doctor’s approval</a:t>
            </a:r>
          </a:p>
          <a:p>
            <a:pPr marL="457200" lvl="1" indent="0">
              <a:buNone/>
            </a:pPr>
            <a:r>
              <a:rPr lang="en-US" sz="2400" b="1" i="1" dirty="0" smtClean="0"/>
              <a:t>The use of </a:t>
            </a:r>
            <a:r>
              <a:rPr lang="en-US" sz="2400" b="1" i="1" dirty="0" err="1" smtClean="0"/>
              <a:t>Vyvanse</a:t>
            </a:r>
            <a:r>
              <a:rPr lang="en-US" sz="2400" b="1" i="1" dirty="0" smtClean="0"/>
              <a:t> (called a pro-drug) is an attempt by the manufacturer to decrease abuse of the amphetamine.</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713690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1972"/>
            <a:ext cx="6781800" cy="1320800"/>
          </a:xfrm>
        </p:spPr>
        <p:txBody>
          <a:bodyPr>
            <a:normAutofit/>
          </a:bodyPr>
          <a:lstStyle/>
          <a:p>
            <a:r>
              <a:rPr lang="en-US" sz="4000" b="1" dirty="0"/>
              <a:t>Risks </a:t>
            </a:r>
            <a:r>
              <a:rPr lang="en-US" sz="4000" b="1" dirty="0" smtClean="0"/>
              <a:t>Related </a:t>
            </a:r>
            <a:r>
              <a:rPr lang="en-US" sz="4000" b="1" dirty="0"/>
              <a:t>to Psychiatric Disorders</a:t>
            </a:r>
          </a:p>
        </p:txBody>
      </p:sp>
      <p:sp>
        <p:nvSpPr>
          <p:cNvPr id="3" name="Content Placeholder 2"/>
          <p:cNvSpPr>
            <a:spLocks noGrp="1"/>
          </p:cNvSpPr>
          <p:nvPr>
            <p:ph idx="1"/>
          </p:nvPr>
        </p:nvSpPr>
        <p:spPr>
          <a:xfrm>
            <a:off x="609598" y="2160590"/>
            <a:ext cx="6934201" cy="3880773"/>
          </a:xfrm>
        </p:spPr>
        <p:txBody>
          <a:bodyPr>
            <a:normAutofit/>
          </a:bodyPr>
          <a:lstStyle/>
          <a:p>
            <a:pPr marL="0" indent="0">
              <a:buNone/>
            </a:pPr>
            <a:r>
              <a:rPr lang="en-US" sz="2800" b="1" dirty="0" smtClean="0"/>
              <a:t>Bipolar Disorder:</a:t>
            </a:r>
          </a:p>
          <a:p>
            <a:pPr lvl="1">
              <a:buFont typeface="Wingdings" panose="05000000000000000000" pitchFamily="2" charset="2"/>
              <a:buChar char="Ø"/>
            </a:pPr>
            <a:r>
              <a:rPr lang="en-US" sz="2400" dirty="0" smtClean="0"/>
              <a:t>Mood swings make use of stimulants and depressants more appealing. Cocaine can lift depressed moods, and alcohol &amp; heroin can dampen a manic episode. There is a high risk of substance abuse complicating the treatment of bipolar disorder.</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855606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6857999" cy="1320800"/>
          </a:xfrm>
        </p:spPr>
        <p:txBody>
          <a:bodyPr>
            <a:normAutofit/>
          </a:bodyPr>
          <a:lstStyle/>
          <a:p>
            <a:r>
              <a:rPr lang="en-US" sz="4000" b="1" dirty="0"/>
              <a:t>Risks </a:t>
            </a:r>
            <a:r>
              <a:rPr lang="en-US" sz="4000" b="1" dirty="0" smtClean="0"/>
              <a:t>Related </a:t>
            </a:r>
            <a:r>
              <a:rPr lang="en-US" sz="4000" b="1" dirty="0"/>
              <a:t>to Psychiatric Disorders</a:t>
            </a:r>
          </a:p>
        </p:txBody>
      </p:sp>
      <p:sp>
        <p:nvSpPr>
          <p:cNvPr id="3" name="Content Placeholder 2"/>
          <p:cNvSpPr>
            <a:spLocks noGrp="1"/>
          </p:cNvSpPr>
          <p:nvPr>
            <p:ph idx="1"/>
          </p:nvPr>
        </p:nvSpPr>
        <p:spPr/>
        <p:txBody>
          <a:bodyPr>
            <a:normAutofit/>
          </a:bodyPr>
          <a:lstStyle/>
          <a:p>
            <a:r>
              <a:rPr lang="en-US" sz="2800" b="1" dirty="0" smtClean="0"/>
              <a:t>Depression:</a:t>
            </a:r>
          </a:p>
          <a:p>
            <a:pPr lvl="1">
              <a:buFont typeface="Wingdings" panose="05000000000000000000" pitchFamily="2" charset="2"/>
              <a:buChar char="Ø"/>
            </a:pPr>
            <a:r>
              <a:rPr lang="en-US" sz="2400" dirty="0" smtClean="0"/>
              <a:t>Alcohol dependency because of the easy availability of alcohol.</a:t>
            </a:r>
          </a:p>
          <a:p>
            <a:pPr lvl="1">
              <a:buFont typeface="Wingdings" panose="05000000000000000000" pitchFamily="2" charset="2"/>
              <a:buChar char="Ø"/>
            </a:pPr>
            <a:r>
              <a:rPr lang="en-US" sz="2400" dirty="0" smtClean="0"/>
              <a:t>Other drug abuse: “benzos,” amphetamines (cocaine, stimulants, “meth”) most likely.</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722012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1972"/>
            <a:ext cx="6781800" cy="1320800"/>
          </a:xfrm>
        </p:spPr>
        <p:txBody>
          <a:bodyPr>
            <a:normAutofit/>
          </a:bodyPr>
          <a:lstStyle/>
          <a:p>
            <a:r>
              <a:rPr lang="en-US" sz="4000" b="1" dirty="0"/>
              <a:t>Risks </a:t>
            </a:r>
            <a:r>
              <a:rPr lang="en-US" sz="4000" b="1" dirty="0" smtClean="0"/>
              <a:t>Related </a:t>
            </a:r>
            <a:r>
              <a:rPr lang="en-US" sz="4000" b="1" dirty="0"/>
              <a:t>to Psychiatric Disorders</a:t>
            </a:r>
          </a:p>
        </p:txBody>
      </p:sp>
      <p:sp>
        <p:nvSpPr>
          <p:cNvPr id="3" name="Content Placeholder 2"/>
          <p:cNvSpPr>
            <a:spLocks noGrp="1"/>
          </p:cNvSpPr>
          <p:nvPr>
            <p:ph idx="1"/>
          </p:nvPr>
        </p:nvSpPr>
        <p:spPr>
          <a:xfrm>
            <a:off x="609598" y="2160590"/>
            <a:ext cx="7315202" cy="3880773"/>
          </a:xfrm>
        </p:spPr>
        <p:txBody>
          <a:bodyPr>
            <a:normAutofit/>
          </a:bodyPr>
          <a:lstStyle/>
          <a:p>
            <a:r>
              <a:rPr lang="en-US" sz="2800" b="1" dirty="0" smtClean="0"/>
              <a:t>Anxiety:</a:t>
            </a:r>
          </a:p>
          <a:p>
            <a:pPr lvl="1">
              <a:buFont typeface="Wingdings" panose="05000000000000000000" pitchFamily="2" charset="2"/>
              <a:buChar char="Ø"/>
            </a:pPr>
            <a:r>
              <a:rPr lang="en-US" sz="2400" dirty="0" smtClean="0"/>
              <a:t>Abuse of anxiolytics (usually benzodiazepines)</a:t>
            </a:r>
          </a:p>
          <a:p>
            <a:pPr lvl="1">
              <a:buFont typeface="Wingdings" panose="05000000000000000000" pitchFamily="2" charset="2"/>
              <a:buChar char="Ø"/>
            </a:pPr>
            <a:r>
              <a:rPr lang="en-US" sz="2400" dirty="0" smtClean="0"/>
              <a:t>Alcohol dependency because alcohol initially calms anxiety</a:t>
            </a:r>
          </a:p>
          <a:p>
            <a:pPr lvl="1">
              <a:buFont typeface="Wingdings" panose="05000000000000000000" pitchFamily="2" charset="2"/>
              <a:buChar char="Ø"/>
            </a:pPr>
            <a:r>
              <a:rPr lang="en-US" sz="2400" dirty="0" smtClean="0"/>
              <a:t>Can result in serious (sometimes lethal) outcomes when combined with opiates (heroin, methadone)</a:t>
            </a:r>
            <a:endParaRPr lang="en-US" sz="2400"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739027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b="1" dirty="0" smtClean="0"/>
              <a:t>From IOM’s </a:t>
            </a:r>
            <a:r>
              <a:rPr lang="en-US" altLang="en-US" sz="4000" b="1" i="1" dirty="0" smtClean="0"/>
              <a:t>Neurons to Neighborhoods</a:t>
            </a:r>
          </a:p>
        </p:txBody>
      </p:sp>
      <p:sp>
        <p:nvSpPr>
          <p:cNvPr id="7171" name="Rectangle 3"/>
          <p:cNvSpPr>
            <a:spLocks noGrp="1" noChangeArrowheads="1"/>
          </p:cNvSpPr>
          <p:nvPr>
            <p:ph idx="1"/>
          </p:nvPr>
        </p:nvSpPr>
        <p:spPr>
          <a:xfrm>
            <a:off x="609598" y="2160590"/>
            <a:ext cx="6781801" cy="3880773"/>
          </a:xfrm>
        </p:spPr>
        <p:txBody>
          <a:bodyPr>
            <a:normAutofit fontScale="92500" lnSpcReduction="10000"/>
          </a:bodyPr>
          <a:lstStyle/>
          <a:p>
            <a:pPr eaLnBrk="1" hangingPunct="1"/>
            <a:r>
              <a:rPr lang="en-US" altLang="en-US" sz="3600" dirty="0" smtClean="0"/>
              <a:t>“The purpose of a brain is to store, use, and create information.”</a:t>
            </a:r>
          </a:p>
          <a:p>
            <a:pPr eaLnBrk="1" hangingPunct="1"/>
            <a:r>
              <a:rPr lang="en-US" altLang="en-US" sz="3600" dirty="0" smtClean="0"/>
              <a:t>Humans acquire information primarily from experience, including their systems for thinking, feeling and communicating</a:t>
            </a:r>
            <a:r>
              <a:rPr lang="en-US" altLang="en-US" dirty="0" smtClean="0"/>
              <a:t>.</a:t>
            </a:r>
          </a:p>
        </p:txBody>
      </p:sp>
      <p:pic>
        <p:nvPicPr>
          <p:cNvPr id="4" name="Picture 3"/>
          <p:cNvPicPr>
            <a:picLocks noChangeAspect="1"/>
          </p:cNvPicPr>
          <p:nvPr/>
        </p:nvPicPr>
        <p:blipFill>
          <a:blip r:embed="rId3"/>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1220707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555" y="621972"/>
            <a:ext cx="6781801" cy="1320800"/>
          </a:xfrm>
        </p:spPr>
        <p:txBody>
          <a:bodyPr>
            <a:normAutofit/>
          </a:bodyPr>
          <a:lstStyle/>
          <a:p>
            <a:r>
              <a:rPr lang="en-US" sz="4000" b="1" dirty="0" smtClean="0"/>
              <a:t>Question of Self-medicating</a:t>
            </a:r>
            <a:endParaRPr lang="en-US" sz="4000" b="1" dirty="0"/>
          </a:p>
        </p:txBody>
      </p:sp>
      <p:sp>
        <p:nvSpPr>
          <p:cNvPr id="3" name="Content Placeholder 2"/>
          <p:cNvSpPr>
            <a:spLocks noGrp="1"/>
          </p:cNvSpPr>
          <p:nvPr>
            <p:ph idx="1"/>
          </p:nvPr>
        </p:nvSpPr>
        <p:spPr/>
        <p:txBody>
          <a:bodyPr>
            <a:normAutofit/>
          </a:bodyPr>
          <a:lstStyle/>
          <a:p>
            <a:r>
              <a:rPr lang="en-US" sz="2400" dirty="0" smtClean="0"/>
              <a:t>Possible that drug of choice related to some underlying brain dysfunction that could be genetically present.</a:t>
            </a:r>
          </a:p>
          <a:p>
            <a:r>
              <a:rPr lang="en-US" sz="2400" dirty="0" smtClean="0"/>
              <a:t>Life circumstances create overwhelmingly prolonged stress for individuals who perceive no solutions. </a:t>
            </a:r>
            <a:endParaRPr lang="en-US" sz="2400" dirty="0"/>
          </a:p>
          <a:p>
            <a:r>
              <a:rPr lang="en-US" sz="2400" dirty="0" smtClean="0"/>
              <a:t>Drugs and alcohol provide instant relief by soothing the reward system of the brain, and this reinforces drug taking behavior.</a:t>
            </a:r>
          </a:p>
          <a:p>
            <a:endParaRPr lang="en-US"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738343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25.jpg                                                   00005663&#10;G3 Hard Drive                  B32A2B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11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0"/>
            <a:ext cx="6172200" cy="4893647"/>
          </a:xfrm>
          <a:prstGeom prst="rect">
            <a:avLst/>
          </a:prstGeom>
        </p:spPr>
        <p:txBody>
          <a:bodyPr wrap="square">
            <a:spAutoFit/>
          </a:bodyPr>
          <a:lstStyle/>
          <a:p>
            <a:r>
              <a:rPr lang="en-US" sz="2400" dirty="0"/>
              <a:t>Moreover, the brain’s reward circuits (the dopamine system) get thrown out of whack when under the influence. This causes a teen to feel in a funk when not using drugs or alcohol – and going back for more only makes things worse</a:t>
            </a:r>
            <a:r>
              <a:rPr lang="en-US" sz="2400" dirty="0" smtClean="0"/>
              <a:t>.</a:t>
            </a:r>
          </a:p>
          <a:p>
            <a:endParaRPr lang="en-US" sz="2400" dirty="0"/>
          </a:p>
          <a:p>
            <a:r>
              <a:rPr lang="en-US" sz="2400" dirty="0"/>
              <a:t>It is important to urge your teen to take healthy risks. Not only will participation in constructive activities – such as athletics or the arts – help him or her form positive lifestyle habits, it will help your teen’s forebrain develop as well.</a:t>
            </a:r>
          </a:p>
        </p:txBody>
      </p:sp>
      <p:sp>
        <p:nvSpPr>
          <p:cNvPr id="4" name="Title 3"/>
          <p:cNvSpPr>
            <a:spLocks noGrp="1"/>
          </p:cNvSpPr>
          <p:nvPr>
            <p:ph type="title"/>
          </p:nvPr>
        </p:nvSpPr>
        <p:spPr>
          <a:xfrm>
            <a:off x="685800" y="228600"/>
            <a:ext cx="6347713" cy="1320800"/>
          </a:xfrm>
        </p:spPr>
        <p:txBody>
          <a:bodyPr>
            <a:normAutofit/>
          </a:bodyPr>
          <a:lstStyle/>
          <a:p>
            <a:r>
              <a:rPr lang="en-US" sz="4000" b="1" dirty="0" smtClean="0"/>
              <a:t>FROM NIDA</a:t>
            </a:r>
            <a:endParaRPr lang="en-US" sz="4000" b="1" dirty="0"/>
          </a:p>
        </p:txBody>
      </p:sp>
      <p:pic>
        <p:nvPicPr>
          <p:cNvPr id="6" name="Picture 5"/>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1147189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FROM NIDA</a:t>
            </a:r>
            <a:endParaRPr lang="en-US" sz="4000" b="1" dirty="0"/>
          </a:p>
        </p:txBody>
      </p:sp>
      <p:sp>
        <p:nvSpPr>
          <p:cNvPr id="3" name="Content Placeholder 2"/>
          <p:cNvSpPr>
            <a:spLocks noGrp="1"/>
          </p:cNvSpPr>
          <p:nvPr>
            <p:ph idx="1"/>
          </p:nvPr>
        </p:nvSpPr>
        <p:spPr>
          <a:xfrm>
            <a:off x="609598" y="1524000"/>
            <a:ext cx="6934201" cy="4800600"/>
          </a:xfrm>
        </p:spPr>
        <p:txBody>
          <a:bodyPr>
            <a:noAutofit/>
          </a:bodyPr>
          <a:lstStyle/>
          <a:p>
            <a:r>
              <a:rPr lang="en-US" sz="2000" dirty="0"/>
              <a:t>Drug information alone, however, has not been found to be effective in deterring drug abuse. Combining information with skills, methods, and services produces more effective results. </a:t>
            </a:r>
            <a:endParaRPr lang="en-US" sz="2000" dirty="0" smtClean="0"/>
          </a:p>
          <a:p>
            <a:r>
              <a:rPr lang="en-US" sz="2000" dirty="0" smtClean="0"/>
              <a:t>Methods </a:t>
            </a:r>
            <a:r>
              <a:rPr lang="en-US" sz="2000" dirty="0"/>
              <a:t>are geared toward change, such as establishing and enforcing rules on drug abuse in </a:t>
            </a:r>
            <a:r>
              <a:rPr lang="en-US" sz="2000" dirty="0" smtClean="0"/>
              <a:t>schools</a:t>
            </a:r>
            <a:r>
              <a:rPr lang="en-US" sz="2000" dirty="0"/>
              <a:t>, at home, and within the community. </a:t>
            </a:r>
            <a:endParaRPr lang="en-US" sz="2000" dirty="0" smtClean="0"/>
          </a:p>
          <a:p>
            <a:pPr>
              <a:buFont typeface="Wingdings" panose="05000000000000000000" pitchFamily="2" charset="2"/>
              <a:buChar char="Ø"/>
            </a:pPr>
            <a:r>
              <a:rPr lang="en-US" sz="2000" dirty="0" smtClean="0"/>
              <a:t>Services </a:t>
            </a:r>
            <a:r>
              <a:rPr lang="en-US" sz="2000" dirty="0"/>
              <a:t>could include school counseling and assistance, peer counseling, family therapy, and health </a:t>
            </a:r>
            <a:r>
              <a:rPr lang="en-US" sz="2000" dirty="0" smtClean="0"/>
              <a:t>care.</a:t>
            </a:r>
          </a:p>
          <a:p>
            <a:pPr>
              <a:buFont typeface="Wingdings" panose="05000000000000000000" pitchFamily="2" charset="2"/>
              <a:buChar char="Ø"/>
            </a:pPr>
            <a:r>
              <a:rPr lang="en-US" sz="2000" dirty="0" smtClean="0"/>
              <a:t>Parental </a:t>
            </a:r>
            <a:r>
              <a:rPr lang="en-US" sz="2000" dirty="0"/>
              <a:t>monitoring and supervision can be enhanced with training on rule-setting; methods for monitoring child activities; </a:t>
            </a:r>
            <a:r>
              <a:rPr lang="en-US" sz="2000" dirty="0" smtClean="0"/>
              <a:t>praising </a:t>
            </a:r>
            <a:r>
              <a:rPr lang="en-US" sz="2000" dirty="0"/>
              <a:t>appropriate behavior; and moderate, consistent discipline </a:t>
            </a:r>
            <a:r>
              <a:rPr lang="en-US" sz="2000" dirty="0" smtClean="0"/>
              <a:t>enforcing </a:t>
            </a:r>
            <a:r>
              <a:rPr lang="en-US" sz="2000" dirty="0"/>
              <a:t>family rules.</a:t>
            </a:r>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475321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p:spPr>
        <p:txBody>
          <a:bodyPr>
            <a:noAutofit/>
          </a:bodyPr>
          <a:lstStyle/>
          <a:p>
            <a:r>
              <a:rPr lang="en-US" sz="4000" b="1" dirty="0" smtClean="0"/>
              <a:t>Resources</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Findtreatment.samhsa.gov</a:t>
            </a:r>
          </a:p>
          <a:p>
            <a:r>
              <a:rPr lang="en-US" dirty="0" smtClean="0"/>
              <a:t>drugfree.org</a:t>
            </a:r>
            <a:r>
              <a:rPr lang="en-US" u="sng" dirty="0" smtClean="0"/>
              <a:t> </a:t>
            </a:r>
          </a:p>
          <a:p>
            <a:r>
              <a:rPr lang="en-US" dirty="0" smtClean="0"/>
              <a:t>asam.org</a:t>
            </a:r>
          </a:p>
          <a:p>
            <a:r>
              <a:rPr lang="en-US" dirty="0" smtClean="0"/>
              <a:t>niaaa.nih.gov</a:t>
            </a:r>
          </a:p>
          <a:p>
            <a:r>
              <a:rPr lang="en-US" dirty="0"/>
              <a:t>d</a:t>
            </a:r>
            <a:r>
              <a:rPr lang="en-US" dirty="0" smtClean="0"/>
              <a:t>rugabuse.gov/about-</a:t>
            </a:r>
            <a:r>
              <a:rPr lang="en-US" dirty="0" err="1" smtClean="0"/>
              <a:t>nida</a:t>
            </a:r>
            <a:r>
              <a:rPr lang="en-US" dirty="0" smtClean="0"/>
              <a:t>/organization/</a:t>
            </a:r>
            <a:r>
              <a:rPr lang="en-US" dirty="0" err="1" smtClean="0"/>
              <a:t>cctn</a:t>
            </a:r>
            <a:r>
              <a:rPr lang="en-US" dirty="0" smtClean="0"/>
              <a:t>/</a:t>
            </a:r>
            <a:r>
              <a:rPr lang="en-US" dirty="0" err="1" smtClean="0"/>
              <a:t>ctn</a:t>
            </a:r>
            <a:endParaRPr lang="en-US" dirty="0" smtClean="0"/>
          </a:p>
          <a:p>
            <a:r>
              <a:rPr lang="en-US" dirty="0"/>
              <a:t>n</a:t>
            </a:r>
            <a:r>
              <a:rPr lang="en-US" dirty="0" smtClean="0"/>
              <a:t>ida.nih.gov</a:t>
            </a:r>
          </a:p>
          <a:p>
            <a:r>
              <a:rPr lang="en-US" dirty="0"/>
              <a:t>n</a:t>
            </a:r>
            <a:r>
              <a:rPr lang="en-US" dirty="0" smtClean="0"/>
              <a:t>ami.org</a:t>
            </a:r>
          </a:p>
          <a:p>
            <a:r>
              <a:rPr lang="en-US" dirty="0" smtClean="0"/>
              <a:t>NAABT.org</a:t>
            </a:r>
          </a:p>
          <a:p>
            <a:r>
              <a:rPr lang="en-US" dirty="0"/>
              <a:t>h</a:t>
            </a:r>
            <a:r>
              <a:rPr lang="en-US" dirty="0" smtClean="0"/>
              <a:t>elpmegetoffdrugs.com</a:t>
            </a:r>
          </a:p>
          <a:p>
            <a:r>
              <a:rPr lang="en-US" dirty="0"/>
              <a:t>a</a:t>
            </a:r>
            <a:r>
              <a:rPr lang="en-US" dirty="0" smtClean="0"/>
              <a:t>acap.org</a:t>
            </a:r>
            <a:endParaRPr lang="en-US" dirty="0"/>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62295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FROM NIDA</a:t>
            </a:r>
            <a:endParaRPr lang="en-US" sz="4000" b="1" dirty="0"/>
          </a:p>
        </p:txBody>
      </p:sp>
      <p:sp>
        <p:nvSpPr>
          <p:cNvPr id="3" name="Content Placeholder 2"/>
          <p:cNvSpPr>
            <a:spLocks noGrp="1"/>
          </p:cNvSpPr>
          <p:nvPr>
            <p:ph idx="1"/>
          </p:nvPr>
        </p:nvSpPr>
        <p:spPr/>
        <p:txBody>
          <a:bodyPr>
            <a:normAutofit/>
          </a:bodyPr>
          <a:lstStyle/>
          <a:p>
            <a:r>
              <a:rPr lang="en-US" sz="2400" u="sng" dirty="0">
                <a:solidFill>
                  <a:schemeClr val="tx1"/>
                </a:solidFill>
                <a:hlinkClick r:id="rId2"/>
              </a:rPr>
              <a:t>Preventing Drug Use among Children and Adolescents: A Research-Based Guide for Parents, Educators, and Community Leaders, Second </a:t>
            </a:r>
            <a:r>
              <a:rPr lang="en-US" sz="2400" u="sng" dirty="0" smtClean="0">
                <a:solidFill>
                  <a:schemeClr val="tx1"/>
                </a:solidFill>
                <a:hlinkClick r:id="rId2"/>
              </a:rPr>
              <a:t>Edition</a:t>
            </a:r>
            <a:endParaRPr lang="en-US" sz="2400" u="sng" dirty="0" smtClean="0">
              <a:solidFill>
                <a:schemeClr val="tx1"/>
              </a:solidFill>
            </a:endParaRPr>
          </a:p>
          <a:p>
            <a:r>
              <a:rPr lang="en-US" sz="2400" u="sng" dirty="0" smtClean="0"/>
              <a:t>Drugs, Brains and Behaviors: The Science of Addiction</a:t>
            </a:r>
          </a:p>
          <a:p>
            <a:r>
              <a:rPr lang="en-US" sz="2400" u="sng" dirty="0" smtClean="0"/>
              <a:t>Marijuana: Facts Parents Need to Know</a:t>
            </a:r>
            <a:endParaRPr lang="en-US" sz="2400" u="sng" dirty="0"/>
          </a:p>
          <a:p>
            <a:pPr marL="0" indent="0">
              <a:buNone/>
            </a:pPr>
            <a:endParaRPr lang="en-US" sz="2400" u="sng" dirty="0"/>
          </a:p>
        </p:txBody>
      </p:sp>
      <p:pic>
        <p:nvPicPr>
          <p:cNvPr id="4" name="Picture 3"/>
          <p:cNvPicPr>
            <a:picLocks noChangeAspect="1"/>
          </p:cNvPicPr>
          <p:nvPr/>
        </p:nvPicPr>
        <p:blipFill>
          <a:blip r:embed="rId3"/>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857662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705" y="6477000"/>
            <a:ext cx="1377815" cy="292633"/>
          </a:xfrm>
          <a:prstGeom prst="rect">
            <a:avLst/>
          </a:prstGeom>
        </p:spPr>
      </p:pic>
      <p:sp>
        <p:nvSpPr>
          <p:cNvPr id="3" name="TextBox 2"/>
          <p:cNvSpPr txBox="1"/>
          <p:nvPr/>
        </p:nvSpPr>
        <p:spPr>
          <a:xfrm>
            <a:off x="582705" y="1524000"/>
            <a:ext cx="6580095" cy="3847207"/>
          </a:xfrm>
          <a:prstGeom prst="rect">
            <a:avLst/>
          </a:prstGeom>
          <a:noFill/>
        </p:spPr>
        <p:txBody>
          <a:bodyPr wrap="square" rtlCol="0">
            <a:spAutoFit/>
          </a:bodyPr>
          <a:lstStyle/>
          <a:p>
            <a:pPr algn="ctr"/>
            <a:r>
              <a:rPr lang="en-US" sz="4400" b="1" dirty="0" smtClean="0"/>
              <a:t>Marilyn B. Benoit, M.D.</a:t>
            </a:r>
          </a:p>
          <a:p>
            <a:pPr algn="ctr"/>
            <a:r>
              <a:rPr lang="en-US" sz="4000" dirty="0" smtClean="0"/>
              <a:t>Chief Medical Officer</a:t>
            </a:r>
          </a:p>
          <a:p>
            <a:pPr algn="ctr"/>
            <a:r>
              <a:rPr lang="en-US" sz="4000" dirty="0" smtClean="0"/>
              <a:t>Devereux</a:t>
            </a:r>
          </a:p>
          <a:p>
            <a:pPr algn="ctr"/>
            <a:endParaRPr lang="en-US" sz="4000" dirty="0"/>
          </a:p>
          <a:p>
            <a:pPr algn="ctr"/>
            <a:r>
              <a:rPr lang="en-US" sz="4000" dirty="0" smtClean="0">
                <a:solidFill>
                  <a:schemeClr val="tx1">
                    <a:lumMod val="95000"/>
                    <a:lumOff val="5000"/>
                  </a:schemeClr>
                </a:solidFill>
                <a:hlinkClick r:id="rId3"/>
              </a:rPr>
              <a:t>mbenoit@devereux.org</a:t>
            </a:r>
            <a:endParaRPr lang="en-US" sz="4000" dirty="0" smtClean="0">
              <a:solidFill>
                <a:schemeClr val="tx1">
                  <a:lumMod val="95000"/>
                  <a:lumOff val="5000"/>
                </a:schemeClr>
              </a:solidFill>
            </a:endParaRPr>
          </a:p>
          <a:p>
            <a:pPr algn="ctr"/>
            <a:r>
              <a:rPr lang="en-US" sz="4000" dirty="0" smtClean="0"/>
              <a:t>610.542.3004</a:t>
            </a:r>
            <a:endParaRPr lang="en-US" sz="4000" dirty="0"/>
          </a:p>
        </p:txBody>
      </p:sp>
    </p:spTree>
    <p:extLst>
      <p:ext uri="{BB962C8B-B14F-4D97-AF65-F5344CB8AC3E}">
        <p14:creationId xmlns:p14="http://schemas.microsoft.com/office/powerpoint/2010/main" val="116999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http://askabiologist.asu.edu/sites/default/files/resources/articles/nervous_journey/brain_reg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69036"/>
            <a:ext cx="7086600" cy="346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170839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274638"/>
            <a:ext cx="8229600" cy="1143000"/>
          </a:xfrm>
        </p:spPr>
        <p:txBody>
          <a:bodyPr anchor="b">
            <a:normAutofit/>
          </a:bodyPr>
          <a:lstStyle/>
          <a:p>
            <a:r>
              <a:rPr lang="en-US" altLang="en-US" sz="4000" b="1" dirty="0" smtClean="0"/>
              <a:t>Basic Tasks of the Brain</a:t>
            </a:r>
          </a:p>
        </p:txBody>
      </p:sp>
      <p:sp>
        <p:nvSpPr>
          <p:cNvPr id="13315" name="Rectangle 3"/>
          <p:cNvSpPr>
            <a:spLocks noGrp="1" noChangeArrowheads="1"/>
          </p:cNvSpPr>
          <p:nvPr>
            <p:ph type="body" idx="4294967295"/>
          </p:nvPr>
        </p:nvSpPr>
        <p:spPr>
          <a:xfrm>
            <a:off x="190500" y="1648478"/>
            <a:ext cx="7848600" cy="4525963"/>
          </a:xfrm>
        </p:spPr>
        <p:txBody>
          <a:bodyPr>
            <a:normAutofit/>
          </a:bodyPr>
          <a:lstStyle/>
          <a:p>
            <a:pPr eaLnBrk="1" hangingPunct="1">
              <a:lnSpc>
                <a:spcPct val="90000"/>
              </a:lnSpc>
            </a:pPr>
            <a:r>
              <a:rPr lang="en-US" altLang="en-US" sz="3200" dirty="0" smtClean="0"/>
              <a:t>Frontal lobe structures highly influence: regulation of affective behavior, cognitive/emotional link leading to self-control involved.</a:t>
            </a:r>
          </a:p>
          <a:p>
            <a:pPr eaLnBrk="1" hangingPunct="1">
              <a:lnSpc>
                <a:spcPct val="90000"/>
              </a:lnSpc>
            </a:pPr>
            <a:r>
              <a:rPr lang="en-US" altLang="en-US" sz="3200" dirty="0" smtClean="0"/>
              <a:t>Large amount of brain dedicated to social-emotional tasks.</a:t>
            </a:r>
          </a:p>
          <a:p>
            <a:pPr eaLnBrk="1" hangingPunct="1">
              <a:lnSpc>
                <a:spcPct val="90000"/>
              </a:lnSpc>
            </a:pPr>
            <a:r>
              <a:rPr lang="en-US" altLang="en-US" sz="3200" dirty="0" smtClean="0"/>
              <a:t>Different systems do not necessarily grow “in sync.”</a:t>
            </a:r>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9394903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04800" y="281782"/>
            <a:ext cx="6553200" cy="1143000"/>
          </a:xfrm>
        </p:spPr>
        <p:txBody>
          <a:bodyPr anchor="b">
            <a:noAutofit/>
          </a:bodyPr>
          <a:lstStyle/>
          <a:p>
            <a:pPr eaLnBrk="1" hangingPunct="1"/>
            <a:r>
              <a:rPr lang="en-US" altLang="en-US" sz="4000" b="1" dirty="0" smtClean="0"/>
              <a:t>Developmental Milestones </a:t>
            </a:r>
            <a:br>
              <a:rPr lang="en-US" altLang="en-US" sz="4000" b="1" dirty="0" smtClean="0"/>
            </a:br>
            <a:r>
              <a:rPr lang="en-US" altLang="en-US" sz="4000" b="1" dirty="0" smtClean="0"/>
              <a:t>of the Brain</a:t>
            </a:r>
          </a:p>
        </p:txBody>
      </p:sp>
      <p:sp>
        <p:nvSpPr>
          <p:cNvPr id="14339" name="Rectangle 3"/>
          <p:cNvSpPr>
            <a:spLocks noGrp="1" noChangeArrowheads="1"/>
          </p:cNvSpPr>
          <p:nvPr>
            <p:ph type="body" idx="4294967295"/>
          </p:nvPr>
        </p:nvSpPr>
        <p:spPr>
          <a:xfrm>
            <a:off x="152400" y="1798637"/>
            <a:ext cx="8229600" cy="4525963"/>
          </a:xfrm>
        </p:spPr>
        <p:txBody>
          <a:bodyPr>
            <a:normAutofit/>
          </a:bodyPr>
          <a:lstStyle/>
          <a:p>
            <a:pPr eaLnBrk="1" hangingPunct="1"/>
            <a:r>
              <a:rPr lang="en-US" altLang="en-US" sz="2800" dirty="0" smtClean="0"/>
              <a:t>Frontal lobe rapid growth ages 3 to 6: attention, vigilance, alertness.</a:t>
            </a:r>
          </a:p>
          <a:p>
            <a:pPr eaLnBrk="1" hangingPunct="1"/>
            <a:r>
              <a:rPr lang="en-US" altLang="en-US" sz="2800" dirty="0" smtClean="0"/>
              <a:t>Temporal/parietal lobes ages 7 to 15:         rapid growth with focus on language and mathematics.</a:t>
            </a:r>
          </a:p>
          <a:p>
            <a:pPr eaLnBrk="1" hangingPunct="1"/>
            <a:r>
              <a:rPr lang="en-US" altLang="en-US" sz="2800" dirty="0" smtClean="0"/>
              <a:t>Frontal lobe ages 16 to 20:                   dendritic pruning with focus on self control, planning, and behavior regulation.</a:t>
            </a:r>
          </a:p>
        </p:txBody>
      </p:sp>
      <p:pic>
        <p:nvPicPr>
          <p:cNvPr id="4" name="Picture 3"/>
          <p:cNvPicPr>
            <a:picLocks noChangeAspect="1"/>
          </p:cNvPicPr>
          <p:nvPr/>
        </p:nvPicPr>
        <p:blipFill>
          <a:blip r:embed="rId2"/>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31098485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11"/>
          </p:nvPr>
        </p:nvSpPr>
        <p:spPr>
          <a:xfrm>
            <a:off x="6421479" y="5867400"/>
            <a:ext cx="135092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en-US" altLang="en-US" sz="1400" dirty="0" err="1" smtClean="0">
                <a:latin typeface="Georgia" panose="02040502050405020303" pitchFamily="18" charset="0"/>
              </a:rPr>
              <a:t>Giedd</a:t>
            </a:r>
            <a:r>
              <a:rPr lang="en-US" altLang="en-US" sz="1400" dirty="0" smtClean="0">
                <a:latin typeface="Georgia" panose="02040502050405020303" pitchFamily="18" charset="0"/>
              </a:rPr>
              <a:t>, J</a:t>
            </a:r>
          </a:p>
        </p:txBody>
      </p:sp>
      <p:sp>
        <p:nvSpPr>
          <p:cNvPr id="36866" name="Rectangle 2"/>
          <p:cNvSpPr>
            <a:spLocks noChangeArrowheads="1"/>
          </p:cNvSpPr>
          <p:nvPr/>
        </p:nvSpPr>
        <p:spPr bwMode="auto">
          <a:xfrm>
            <a:off x="228600" y="76200"/>
            <a:ext cx="8382000" cy="1143000"/>
          </a:xfrm>
          <a:prstGeom prst="rect">
            <a:avLst/>
          </a:prstGeom>
          <a:noFill/>
          <a:ln w="9525">
            <a:noFill/>
            <a:miter lim="800000"/>
            <a:headEnd/>
            <a:tailEnd/>
          </a:ln>
          <a:effectLst/>
        </p:spPr>
        <p:txBody>
          <a:bodyPr anchor="ctr"/>
          <a:lstStyle/>
          <a:p>
            <a:pPr eaLnBrk="1" hangingPunct="1">
              <a:defRPr/>
            </a:pPr>
            <a:r>
              <a:rPr lang="en-US" altLang="en-US" sz="2400" b="1" dirty="0" smtClean="0">
                <a:solidFill>
                  <a:schemeClr val="accent1"/>
                </a:solidFill>
                <a:latin typeface="Arial" charset="0"/>
              </a:rPr>
              <a:t>Cerebellar </a:t>
            </a:r>
            <a:r>
              <a:rPr lang="en-US" altLang="en-US" sz="2400" b="1" dirty="0">
                <a:solidFill>
                  <a:schemeClr val="accent1"/>
                </a:solidFill>
                <a:latin typeface="Arial" charset="0"/>
              </a:rPr>
              <a:t>Development for 145 Children and Adolescents (Ages 4-22) </a:t>
            </a:r>
            <a:endParaRPr lang="en-US" altLang="en-US" sz="2400" b="1" dirty="0" smtClean="0">
              <a:solidFill>
                <a:schemeClr val="accent1"/>
              </a:solidFill>
              <a:latin typeface="Arial" charset="0"/>
            </a:endParaRPr>
          </a:p>
          <a:p>
            <a:pPr eaLnBrk="1" hangingPunct="1">
              <a:defRPr/>
            </a:pPr>
            <a:r>
              <a:rPr lang="en-US" altLang="en-US" sz="2400" b="1" dirty="0" smtClean="0">
                <a:solidFill>
                  <a:schemeClr val="accent1"/>
                </a:solidFill>
                <a:latin typeface="Arial" charset="0"/>
              </a:rPr>
              <a:t>Based </a:t>
            </a:r>
            <a:r>
              <a:rPr lang="en-US" altLang="en-US" sz="2400" b="1" dirty="0">
                <a:solidFill>
                  <a:schemeClr val="accent1"/>
                </a:solidFill>
                <a:latin typeface="Arial" charset="0"/>
              </a:rPr>
              <a:t>on 243 Brain MRI Scans</a:t>
            </a:r>
          </a:p>
        </p:txBody>
      </p:sp>
      <p:graphicFrame>
        <p:nvGraphicFramePr>
          <p:cNvPr id="33796" name="Object 3"/>
          <p:cNvGraphicFramePr>
            <a:graphicFrameLocks noChangeAspect="1"/>
          </p:cNvGraphicFramePr>
          <p:nvPr>
            <p:extLst>
              <p:ext uri="{D42A27DB-BD31-4B8C-83A1-F6EECF244321}">
                <p14:modId xmlns:p14="http://schemas.microsoft.com/office/powerpoint/2010/main" val="2919894442"/>
              </p:ext>
            </p:extLst>
          </p:nvPr>
        </p:nvGraphicFramePr>
        <p:xfrm>
          <a:off x="914400" y="1428549"/>
          <a:ext cx="6361421" cy="4419600"/>
        </p:xfrm>
        <a:graphic>
          <a:graphicData uri="http://schemas.openxmlformats.org/presentationml/2006/ole">
            <mc:AlternateContent xmlns:mc="http://schemas.openxmlformats.org/markup-compatibility/2006">
              <mc:Choice xmlns:v="urn:schemas-microsoft-com:vml" Requires="v">
                <p:oleObj spid="_x0000_s3091" name="Chart" r:id="rId3" imgW="4140200" imgH="2921000" progId="Excel.Chart.8">
                  <p:embed/>
                </p:oleObj>
              </mc:Choice>
              <mc:Fallback>
                <p:oleObj name="Chart" r:id="rId3" imgW="4140200" imgH="29210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28549"/>
                        <a:ext cx="6361421" cy="4419600"/>
                      </a:xfrm>
                      <a:prstGeom prst="rect">
                        <a:avLst/>
                      </a:prstGeom>
                      <a:noFill/>
                      <a:ln>
                        <a:noFill/>
                      </a:ln>
                      <a:effectLst/>
                      <a:extLst/>
                    </p:spPr>
                  </p:pic>
                </p:oleObj>
              </mc:Fallback>
            </mc:AlternateContent>
          </a:graphicData>
        </a:graphic>
      </p:graphicFrame>
      <p:sp>
        <p:nvSpPr>
          <p:cNvPr id="33797" name="Text Box 4"/>
          <p:cNvSpPr txBox="1">
            <a:spLocks noChangeArrowheads="1"/>
          </p:cNvSpPr>
          <p:nvPr/>
        </p:nvSpPr>
        <p:spPr bwMode="auto">
          <a:xfrm>
            <a:off x="4648200" y="5029200"/>
            <a:ext cx="3962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en-US" altLang="en-US" sz="1400" b="1" dirty="0">
                <a:solidFill>
                  <a:schemeClr val="tx2"/>
                </a:solidFill>
                <a:latin typeface="Arial" charset="0"/>
              </a:rPr>
              <a:t>     = Peak </a:t>
            </a:r>
          </a:p>
          <a:p>
            <a:pPr>
              <a:spcBef>
                <a:spcPct val="0"/>
              </a:spcBef>
              <a:buFontTx/>
              <a:buNone/>
            </a:pPr>
            <a:r>
              <a:rPr lang="en-US" altLang="en-US" sz="1400" b="1" dirty="0">
                <a:solidFill>
                  <a:schemeClr val="tx2"/>
                </a:solidFill>
                <a:latin typeface="Arial" charset="0"/>
              </a:rPr>
              <a:t>Cerebellum vs. Other Peaks: </a:t>
            </a:r>
          </a:p>
          <a:p>
            <a:pPr>
              <a:spcBef>
                <a:spcPct val="0"/>
              </a:spcBef>
              <a:buFontTx/>
              <a:buNone/>
            </a:pPr>
            <a:r>
              <a:rPr lang="en-US" altLang="en-US" sz="1400" b="1" dirty="0">
                <a:solidFill>
                  <a:schemeClr val="tx2"/>
                </a:solidFill>
                <a:latin typeface="Arial" charset="0"/>
              </a:rPr>
              <a:t>* &lt;.002, ** &lt;.0001</a:t>
            </a:r>
            <a:endParaRPr lang="en-US" altLang="en-US" sz="1800" dirty="0">
              <a:solidFill>
                <a:srgbClr val="FFFF00"/>
              </a:solidFill>
              <a:latin typeface="Arial" charset="0"/>
            </a:endParaRPr>
          </a:p>
        </p:txBody>
      </p:sp>
      <p:sp>
        <p:nvSpPr>
          <p:cNvPr id="33798" name="Line 5"/>
          <p:cNvSpPr>
            <a:spLocks noChangeShapeType="1"/>
          </p:cNvSpPr>
          <p:nvPr/>
        </p:nvSpPr>
        <p:spPr bwMode="auto">
          <a:xfrm>
            <a:off x="4876800" y="5105400"/>
            <a:ext cx="0" cy="22860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6"/>
          <p:cNvSpPr>
            <a:spLocks noChangeShapeType="1"/>
          </p:cNvSpPr>
          <p:nvPr/>
        </p:nvSpPr>
        <p:spPr bwMode="auto">
          <a:xfrm>
            <a:off x="6477000" y="2819400"/>
            <a:ext cx="0" cy="533400"/>
          </a:xfrm>
          <a:prstGeom prst="line">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p:cNvPicPr>
          <p:nvPr/>
        </p:nvPicPr>
        <p:blipFill>
          <a:blip r:embed="rId5"/>
          <a:stretch>
            <a:fillRect/>
          </a:stretch>
        </p:blipFill>
        <p:spPr>
          <a:xfrm>
            <a:off x="582705" y="6477000"/>
            <a:ext cx="1377815" cy="292633"/>
          </a:xfrm>
          <a:prstGeom prst="rect">
            <a:avLst/>
          </a:prstGeom>
        </p:spPr>
      </p:pic>
    </p:spTree>
    <p:extLst>
      <p:ext uri="{BB962C8B-B14F-4D97-AF65-F5344CB8AC3E}">
        <p14:creationId xmlns:p14="http://schemas.microsoft.com/office/powerpoint/2010/main" val="288661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381</TotalTime>
  <Words>3851</Words>
  <Application>Microsoft Macintosh PowerPoint</Application>
  <PresentationFormat>On-screen Show (4:3)</PresentationFormat>
  <Paragraphs>236</Paragraphs>
  <Slides>56</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6" baseType="lpstr">
      <vt:lpstr>Arial</vt:lpstr>
      <vt:lpstr>Calibri</vt:lpstr>
      <vt:lpstr>Georgia</vt:lpstr>
      <vt:lpstr>Times</vt:lpstr>
      <vt:lpstr>Trebuchet MS</vt:lpstr>
      <vt:lpstr>Wingdings</vt:lpstr>
      <vt:lpstr>Wingdings 3</vt:lpstr>
      <vt:lpstr>Facet</vt:lpstr>
      <vt:lpstr>Chart</vt:lpstr>
      <vt:lpstr>Worksheet</vt:lpstr>
      <vt:lpstr>Addressing Teen Drug Use</vt:lpstr>
      <vt:lpstr>Goals of Lecture</vt:lpstr>
      <vt:lpstr>Adolescent Passage</vt:lpstr>
      <vt:lpstr>Major Tasks of Adolescence</vt:lpstr>
      <vt:lpstr>From IOM’s Neurons to Neighborhoods</vt:lpstr>
      <vt:lpstr>PowerPoint Presentation</vt:lpstr>
      <vt:lpstr>Basic Tasks of the Brain</vt:lpstr>
      <vt:lpstr>Developmental Milestones  of the Brain</vt:lpstr>
      <vt:lpstr>PowerPoint Presentation</vt:lpstr>
      <vt:lpstr>The Adolescent Brain</vt:lpstr>
      <vt:lpstr>Brain Development in Healthy Children and Adolescents:  Longitudinal and Cross-Sectional  Data (243 Scans from 145 Subjects)</vt:lpstr>
      <vt:lpstr>Executive Functions</vt:lpstr>
      <vt:lpstr>From IOM’s Neurons to Neighborhoods</vt:lpstr>
      <vt:lpstr>What changes?</vt:lpstr>
      <vt:lpstr>The Need for Different Parenting Skills</vt:lpstr>
      <vt:lpstr>Parents’ Dilemma:  Walking the Tight Rope.</vt:lpstr>
      <vt:lpstr>What NOT to do!</vt:lpstr>
      <vt:lpstr>What TO DO</vt:lpstr>
      <vt:lpstr>So what can parents really DO??</vt:lpstr>
      <vt:lpstr>How Can We Intervene?</vt:lpstr>
      <vt:lpstr>Teen Drug Use &amp; The Brain on Drugs</vt:lpstr>
      <vt:lpstr>PowerPoint Presentation</vt:lpstr>
      <vt:lpstr>Genes &amp; Drug Abuse</vt:lpstr>
      <vt:lpstr>The following slide presentation on the brain and drugs is excerpted from the National Institute on Drug Abuse,  Nora Volkow, M.D., Director</vt:lpstr>
      <vt:lpstr>PowerPoint Presentation</vt:lpstr>
      <vt:lpstr>PowerPoint Presentation</vt:lpstr>
      <vt:lpstr>PowerPoint Presentation</vt:lpstr>
      <vt:lpstr>Receptor Sites at Synapses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Parents’/Families’ Role in Teen Prescription Drug Use/Abuse</vt:lpstr>
      <vt:lpstr>From NIDA:</vt:lpstr>
      <vt:lpstr>What are ACEs?</vt:lpstr>
      <vt:lpstr>Adverse Childhood Experiences, or ACEs</vt:lpstr>
      <vt:lpstr>ACEs Pyramid</vt:lpstr>
      <vt:lpstr>Role of Psychiatric Disorders in Drug Abuse</vt:lpstr>
      <vt:lpstr>Risks Related to Psychiatric Disorders</vt:lpstr>
      <vt:lpstr>Risks Related to Psychiatric Disorders</vt:lpstr>
      <vt:lpstr>Risks Related to Psychiatric Disorders</vt:lpstr>
      <vt:lpstr>Risks Related to Psychiatric Disorders</vt:lpstr>
      <vt:lpstr>Question of Self-medicating</vt:lpstr>
      <vt:lpstr>PowerPoint Presentation</vt:lpstr>
      <vt:lpstr>FROM NIDA</vt:lpstr>
      <vt:lpstr>FROM NIDA</vt:lpstr>
      <vt:lpstr>Resources</vt:lpstr>
      <vt:lpstr>FROM NIDA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Teen Drug Use</dc:title>
  <dc:creator>Windows User</dc:creator>
  <cp:lastModifiedBy>Liza Sautter</cp:lastModifiedBy>
  <cp:revision>109</cp:revision>
  <dcterms:created xsi:type="dcterms:W3CDTF">2015-09-02T19:03:24Z</dcterms:created>
  <dcterms:modified xsi:type="dcterms:W3CDTF">2016-01-29T19:40:06Z</dcterms:modified>
</cp:coreProperties>
</file>